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86" r:id="rId2"/>
    <p:sldId id="287" r:id="rId3"/>
    <p:sldId id="257" r:id="rId4"/>
    <p:sldId id="270" r:id="rId5"/>
    <p:sldId id="274" r:id="rId6"/>
    <p:sldId id="275" r:id="rId7"/>
    <p:sldId id="278" r:id="rId8"/>
    <p:sldId id="260" r:id="rId9"/>
    <p:sldId id="290" r:id="rId10"/>
    <p:sldId id="291" r:id="rId11"/>
    <p:sldId id="292" r:id="rId12"/>
    <p:sldId id="293" r:id="rId13"/>
    <p:sldId id="297" r:id="rId14"/>
    <p:sldId id="294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276" r:id="rId23"/>
  </p:sldIdLst>
  <p:sldSz cx="12192000" cy="6858000"/>
  <p:notesSz cx="6735763" cy="98663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A50050"/>
    <a:srgbClr val="A5A5A5"/>
    <a:srgbClr val="BB1D67"/>
    <a:srgbClr val="F08691"/>
    <a:srgbClr val="838E94"/>
    <a:srgbClr val="F5A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898102" y="4686499"/>
            <a:ext cx="4939560" cy="443984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47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366" y="3663"/>
            <a:ext cx="6001634" cy="685385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4" y="587746"/>
            <a:ext cx="198405" cy="16621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437" y="431305"/>
            <a:ext cx="9343" cy="32265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824" y="431325"/>
            <a:ext cx="219422" cy="980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3" y="431306"/>
            <a:ext cx="219411" cy="32267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4615" y="431305"/>
            <a:ext cx="9350" cy="32265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171" y="431331"/>
            <a:ext cx="268065" cy="32262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3740" y="744149"/>
            <a:ext cx="219443" cy="981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043" y="431262"/>
            <a:ext cx="262051" cy="32275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83766" y="587734"/>
            <a:ext cx="198405" cy="981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83766" y="431325"/>
            <a:ext cx="219417" cy="980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308" y="431274"/>
            <a:ext cx="240500" cy="322741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33612" y="587734"/>
            <a:ext cx="198431" cy="9810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3612" y="431325"/>
            <a:ext cx="219424" cy="9804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233612" y="744149"/>
            <a:ext cx="219424" cy="9810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0" y="705645"/>
            <a:ext cx="2808088" cy="338087"/>
          </a:xfrm>
          <a:custGeom>
            <a:avLst/>
            <a:gdLst/>
            <a:ahLst/>
            <a:cxnLst/>
            <a:rect l="l" t="t" r="r" b="b"/>
            <a:pathLst>
              <a:path w="4630420" h="557530">
                <a:moveTo>
                  <a:pt x="0" y="556967"/>
                </a:moveTo>
                <a:lnTo>
                  <a:pt x="4261701" y="556967"/>
                </a:lnTo>
                <a:lnTo>
                  <a:pt x="4629836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2" name="bg object 32"/>
          <p:cNvSpPr/>
          <p:nvPr/>
        </p:nvSpPr>
        <p:spPr>
          <a:xfrm>
            <a:off x="1472280" y="5127588"/>
            <a:ext cx="5536847" cy="338087"/>
          </a:xfrm>
          <a:custGeom>
            <a:avLst/>
            <a:gdLst/>
            <a:ahLst/>
            <a:cxnLst/>
            <a:rect l="l" t="t" r="r" b="b"/>
            <a:pathLst>
              <a:path w="9130030" h="557529">
                <a:moveTo>
                  <a:pt x="0" y="0"/>
                </a:moveTo>
                <a:lnTo>
                  <a:pt x="8761586" y="0"/>
                </a:lnTo>
                <a:lnTo>
                  <a:pt x="9129732" y="556967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3" name="bg object 33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097" y="584787"/>
            <a:ext cx="41472" cy="6942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473" y="584883"/>
            <a:ext cx="44450" cy="69426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3265081" y="584881"/>
            <a:ext cx="11938" cy="69697"/>
          </a:xfrm>
          <a:custGeom>
            <a:avLst/>
            <a:gdLst/>
            <a:ahLst/>
            <a:cxnLst/>
            <a:rect l="l" t="t" r="r" b="b"/>
            <a:pathLst>
              <a:path w="19685" h="114934">
                <a:moveTo>
                  <a:pt x="19674" y="0"/>
                </a:moveTo>
                <a:lnTo>
                  <a:pt x="0" y="0"/>
                </a:lnTo>
                <a:lnTo>
                  <a:pt x="0" y="114488"/>
                </a:lnTo>
                <a:lnTo>
                  <a:pt x="19674" y="114488"/>
                </a:lnTo>
                <a:lnTo>
                  <a:pt x="19674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6" name="bg object 36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819" y="584881"/>
            <a:ext cx="61137" cy="6942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572" y="584787"/>
            <a:ext cx="41472" cy="6942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333" y="584881"/>
            <a:ext cx="53403" cy="69426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832" y="263786"/>
            <a:ext cx="788473" cy="6702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60137" y="2645009"/>
            <a:ext cx="3309862" cy="8313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3" b="1" i="0">
                <a:solidFill>
                  <a:srgbClr val="85858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0137" y="3446574"/>
            <a:ext cx="5113631" cy="482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87" b="1" i="0">
                <a:solidFill>
                  <a:srgbClr val="85858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9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71.png"/><Relationship Id="rId5" Type="http://schemas.openxmlformats.org/officeDocument/2006/relationships/image" Target="../media/image18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37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0.pn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66.png"/><Relationship Id="rId3" Type="http://schemas.openxmlformats.org/officeDocument/2006/relationships/image" Target="../media/image11.png"/><Relationship Id="rId21" Type="http://schemas.openxmlformats.org/officeDocument/2006/relationships/image" Target="../media/image95.jpeg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74.png"/><Relationship Id="rId2" Type="http://schemas.openxmlformats.org/officeDocument/2006/relationships/image" Target="../media/image92.png"/><Relationship Id="rId16" Type="http://schemas.openxmlformats.org/officeDocument/2006/relationships/image" Target="../media/image2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93.png"/><Relationship Id="rId15" Type="http://schemas.openxmlformats.org/officeDocument/2006/relationships/image" Target="../media/image14.pn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94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66.png"/><Relationship Id="rId3" Type="http://schemas.openxmlformats.org/officeDocument/2006/relationships/image" Target="../media/image11.png"/><Relationship Id="rId21" Type="http://schemas.openxmlformats.org/officeDocument/2006/relationships/image" Target="../media/image96.png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74.png"/><Relationship Id="rId2" Type="http://schemas.openxmlformats.org/officeDocument/2006/relationships/image" Target="../media/image92.png"/><Relationship Id="rId16" Type="http://schemas.openxmlformats.org/officeDocument/2006/relationships/image" Target="../media/image2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93.png"/><Relationship Id="rId15" Type="http://schemas.openxmlformats.org/officeDocument/2006/relationships/image" Target="../media/image14.pn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94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10.png"/><Relationship Id="rId21" Type="http://schemas.openxmlformats.org/officeDocument/2006/relationships/image" Target="../media/image29.jpe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6.png"/><Relationship Id="rId14" Type="http://schemas.openxmlformats.org/officeDocument/2006/relationships/image" Target="../media/image14.png"/><Relationship Id="rId22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8.png"/><Relationship Id="rId17" Type="http://schemas.openxmlformats.org/officeDocument/2006/relationships/image" Target="../media/image66.png"/><Relationship Id="rId2" Type="http://schemas.openxmlformats.org/officeDocument/2006/relationships/image" Target="../media/image2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94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7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3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800131" y="3307430"/>
            <a:ext cx="5882588" cy="146729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73"/>
              </a:spcBef>
              <a:buNone/>
            </a:pPr>
            <a:r>
              <a:rPr spc="-421" dirty="0"/>
              <a:t>P</a:t>
            </a:r>
            <a:r>
              <a:rPr spc="-146" dirty="0"/>
              <a:t>eelAr</a:t>
            </a:r>
            <a:r>
              <a:rPr spc="-143" dirty="0"/>
              <a:t>m</a:t>
            </a:r>
            <a:r>
              <a:rPr spc="-397" dirty="0"/>
              <a:t> </a:t>
            </a:r>
            <a:r>
              <a:rPr spc="-130" dirty="0"/>
              <a:t>EPIGEN</a:t>
            </a:r>
          </a:p>
          <a:p>
            <a:pPr marL="0" indent="0">
              <a:lnSpc>
                <a:spcPct val="100000"/>
              </a:lnSpc>
              <a:spcBef>
                <a:spcPts val="3014"/>
              </a:spcBef>
              <a:buNone/>
            </a:pPr>
            <a:r>
              <a:rPr b="0" spc="-518" dirty="0">
                <a:latin typeface="Verdana"/>
                <a:cs typeface="Verdana"/>
              </a:rPr>
              <a:t>Т</a:t>
            </a:r>
            <a:r>
              <a:rPr b="0" spc="-243" dirty="0">
                <a:latin typeface="Verdana"/>
                <a:cs typeface="Verdana"/>
              </a:rPr>
              <a:t>р</a:t>
            </a:r>
            <a:r>
              <a:rPr b="0" spc="-300" dirty="0">
                <a:latin typeface="Verdana"/>
                <a:cs typeface="Verdana"/>
              </a:rPr>
              <a:t>е</a:t>
            </a:r>
            <a:r>
              <a:rPr b="0" spc="-424" dirty="0">
                <a:latin typeface="Verdana"/>
                <a:cs typeface="Verdana"/>
              </a:rPr>
              <a:t>х</a:t>
            </a:r>
            <a:r>
              <a:rPr b="0" spc="-337" dirty="0">
                <a:latin typeface="Verdana"/>
                <a:cs typeface="Verdana"/>
              </a:rPr>
              <a:t>уровневая</a:t>
            </a:r>
            <a:r>
              <a:rPr b="0" spc="-376" dirty="0">
                <a:latin typeface="Verdana"/>
                <a:cs typeface="Verdana"/>
              </a:rPr>
              <a:t> </a:t>
            </a:r>
            <a:r>
              <a:rPr b="0" spc="-267" dirty="0">
                <a:latin typeface="Verdana"/>
                <a:cs typeface="Verdana"/>
              </a:rPr>
              <a:t>м</a:t>
            </a:r>
            <a:r>
              <a:rPr b="0" spc="-206" dirty="0">
                <a:latin typeface="Verdana"/>
                <a:cs typeface="Verdana"/>
              </a:rPr>
              <a:t>о</a:t>
            </a:r>
            <a:r>
              <a:rPr b="0" spc="-334" dirty="0">
                <a:latin typeface="Verdana"/>
                <a:cs typeface="Verdana"/>
              </a:rPr>
              <a:t>л</a:t>
            </a:r>
            <a:r>
              <a:rPr b="0" spc="-206" dirty="0">
                <a:latin typeface="Verdana"/>
                <a:cs typeface="Verdana"/>
              </a:rPr>
              <a:t>о</a:t>
            </a:r>
            <a:r>
              <a:rPr b="0" spc="-224" dirty="0">
                <a:latin typeface="Verdana"/>
                <a:cs typeface="Verdana"/>
              </a:rPr>
              <a:t>до</a:t>
            </a:r>
            <a:r>
              <a:rPr b="0" spc="-206" dirty="0">
                <a:latin typeface="Verdana"/>
                <a:cs typeface="Verdana"/>
              </a:rPr>
              <a:t>с</a:t>
            </a:r>
            <a:r>
              <a:rPr b="0" spc="-355" dirty="0">
                <a:latin typeface="Verdana"/>
                <a:cs typeface="Verdana"/>
              </a:rPr>
              <a:t>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31" y="1953326"/>
            <a:ext cx="5119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3 </a:t>
            </a:r>
            <a:r>
              <a:rPr lang="en-US" sz="5400" b="1" dirty="0" smtClean="0">
                <a:solidFill>
                  <a:srgbClr val="C00000"/>
                </a:solidFill>
              </a:rPr>
              <a:t>LEVEL SYSTEMS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99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F8A1A3-010F-4A19-8B46-F508DD0EF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53" y="945752"/>
            <a:ext cx="5712447" cy="36457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90D3A-AADE-4A95-AC2F-7104371D3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721" y="101357"/>
            <a:ext cx="5609020" cy="128612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3 фазы – 3 эффекта для  3-х слоев кожи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4133BF-F444-430C-964E-3B5829813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619" y="1387479"/>
            <a:ext cx="5783235" cy="50041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1</a:t>
            </a:r>
            <a:r>
              <a:rPr lang="ru-RU" sz="2400" b="1" dirty="0"/>
              <a:t>. Эпидермис - </a:t>
            </a:r>
            <a:r>
              <a:rPr lang="ru-RU" sz="2400" b="1" dirty="0" err="1"/>
              <a:t>корнеотерапия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Реставрация структуры и функций эпидермального барьера. Восстановление </a:t>
            </a:r>
            <a:r>
              <a:rPr lang="en-US" sz="2400" dirty="0"/>
              <a:t>NMF</a:t>
            </a:r>
            <a:r>
              <a:rPr lang="ru-RU" sz="2400" dirty="0"/>
              <a:t> (увлажнение)</a:t>
            </a:r>
          </a:p>
          <a:p>
            <a:pPr marL="0" indent="0">
              <a:buNone/>
            </a:pPr>
            <a:r>
              <a:rPr lang="ru-RU" sz="2400" b="1" dirty="0"/>
              <a:t>2. Дерма - лифтинг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Восстановление архитектуры дермы –активация синтеза межклеточного матрикса и коллагена</a:t>
            </a:r>
          </a:p>
          <a:p>
            <a:pPr marL="0" indent="0">
              <a:buNone/>
            </a:pPr>
            <a:r>
              <a:rPr lang="ru-RU" sz="2400" b="1" dirty="0"/>
              <a:t>3. Гиподерма - </a:t>
            </a:r>
            <a:r>
              <a:rPr lang="ru-RU" sz="2400" b="1" dirty="0" err="1"/>
              <a:t>ревитализация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Увеличение количества зрелых лимфоцитов и макрофагов в гиподерме ответственных за фагоцитоз и иммунный ответ в результате действия </a:t>
            </a:r>
            <a:r>
              <a:rPr lang="en-US" sz="2400" dirty="0"/>
              <a:t>PFC-O2</a:t>
            </a:r>
            <a:endParaRPr lang="ru-RU" sz="2400" dirty="0"/>
          </a:p>
        </p:txBody>
      </p:sp>
      <p:grpSp>
        <p:nvGrpSpPr>
          <p:cNvPr id="22" name="object 18"/>
          <p:cNvGrpSpPr/>
          <p:nvPr/>
        </p:nvGrpSpPr>
        <p:grpSpPr>
          <a:xfrm>
            <a:off x="383553" y="5884187"/>
            <a:ext cx="788612" cy="670397"/>
            <a:chOff x="4817979" y="435002"/>
            <a:chExt cx="1300480" cy="1105535"/>
          </a:xfrm>
        </p:grpSpPr>
        <p:pic>
          <p:nvPicPr>
            <p:cNvPr id="23" name="object 19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079" y="964359"/>
              <a:ext cx="68385" cy="114488"/>
            </a:xfrm>
            <a:prstGeom prst="rect">
              <a:avLst/>
            </a:prstGeom>
          </p:spPr>
        </p:pic>
        <p:pic>
          <p:nvPicPr>
            <p:cNvPr id="24" name="object 2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395" y="964515"/>
              <a:ext cx="73296" cy="114488"/>
            </a:xfrm>
            <a:prstGeom prst="rect">
              <a:avLst/>
            </a:prstGeom>
          </p:spPr>
        </p:pic>
        <p:sp>
          <p:nvSpPr>
            <p:cNvPr id="25" name="object 21"/>
            <p:cNvSpPr/>
            <p:nvPr/>
          </p:nvSpPr>
          <p:spPr>
            <a:xfrm>
              <a:off x="5383984" y="964515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64" y="0"/>
                  </a:moveTo>
                  <a:lnTo>
                    <a:pt x="0" y="0"/>
                  </a:lnTo>
                  <a:lnTo>
                    <a:pt x="0" y="114488"/>
                  </a:lnTo>
                  <a:lnTo>
                    <a:pt x="19664" y="114488"/>
                  </a:lnTo>
                  <a:lnTo>
                    <a:pt x="1966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6" name="object 2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021" y="964515"/>
              <a:ext cx="100803" cy="114488"/>
            </a:xfrm>
            <a:prstGeom prst="rect">
              <a:avLst/>
            </a:prstGeom>
          </p:spPr>
        </p:pic>
        <p:pic>
          <p:nvPicPr>
            <p:cNvPr id="27" name="object 2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1231" y="964359"/>
              <a:ext cx="68374" cy="114488"/>
            </a:xfrm>
            <a:prstGeom prst="rect">
              <a:avLst/>
            </a:prstGeom>
          </p:spPr>
        </p:pic>
        <p:pic>
          <p:nvPicPr>
            <p:cNvPr id="28" name="object 2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4827" y="964515"/>
              <a:ext cx="88060" cy="114488"/>
            </a:xfrm>
            <a:prstGeom prst="rect">
              <a:avLst/>
            </a:prstGeom>
          </p:spPr>
        </p:pic>
        <p:pic>
          <p:nvPicPr>
            <p:cNvPr id="29" name="object 2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979" y="435002"/>
              <a:ext cx="1300159" cy="110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2494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19"/>
          <p:cNvGrpSpPr/>
          <p:nvPr/>
        </p:nvGrpSpPr>
        <p:grpSpPr>
          <a:xfrm>
            <a:off x="305510" y="5970666"/>
            <a:ext cx="788612" cy="670397"/>
            <a:chOff x="4817979" y="435002"/>
            <a:chExt cx="1300480" cy="1105535"/>
          </a:xfrm>
        </p:grpSpPr>
        <p:pic>
          <p:nvPicPr>
            <p:cNvPr id="20" name="object 20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079" y="964356"/>
              <a:ext cx="68385" cy="1144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395" y="964506"/>
              <a:ext cx="73296" cy="11448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383984" y="964512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64" y="0"/>
                  </a:moveTo>
                  <a:lnTo>
                    <a:pt x="0" y="0"/>
                  </a:lnTo>
                  <a:lnTo>
                    <a:pt x="0" y="114488"/>
                  </a:lnTo>
                  <a:lnTo>
                    <a:pt x="19664" y="114488"/>
                  </a:lnTo>
                  <a:lnTo>
                    <a:pt x="1966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021" y="964510"/>
              <a:ext cx="100803" cy="1144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1231" y="964356"/>
              <a:ext cx="68374" cy="1144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4827" y="964512"/>
              <a:ext cx="88060" cy="1144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979" y="435002"/>
              <a:ext cx="1300159" cy="1105275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4539022" y="2817235"/>
            <a:ext cx="4091311" cy="77727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5003" b="1" spc="39" dirty="0">
                <a:solidFill>
                  <a:srgbClr val="C52425"/>
                </a:solidFill>
                <a:latin typeface="Arial"/>
                <a:cs typeface="Arial"/>
              </a:rPr>
              <a:t>ПОКАЗАНИЯ</a:t>
            </a:r>
            <a:endParaRPr sz="5003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06031" y="4644079"/>
            <a:ext cx="2517552" cy="54595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3487" spc="94" dirty="0">
                <a:solidFill>
                  <a:srgbClr val="858585"/>
                </a:solidFill>
                <a:latin typeface="Lucida Sans Unicode"/>
                <a:cs typeface="Lucida Sans Unicode"/>
              </a:rPr>
              <a:t>МОРЩИНЫ</a:t>
            </a:r>
            <a:endParaRPr sz="3487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25112" y="4494387"/>
            <a:ext cx="2900306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1486" b="1" spc="27" dirty="0">
                <a:solidFill>
                  <a:srgbClr val="858585"/>
                </a:solidFill>
                <a:latin typeface="Arial"/>
                <a:cs typeface="Arial"/>
              </a:rPr>
              <a:t>ПОНИЖЕННЫ</a:t>
            </a:r>
            <a:r>
              <a:rPr sz="1486" b="1" spc="36" dirty="0">
                <a:solidFill>
                  <a:srgbClr val="858585"/>
                </a:solidFill>
                <a:latin typeface="Arial"/>
                <a:cs typeface="Arial"/>
              </a:rPr>
              <a:t>Й</a:t>
            </a:r>
            <a:r>
              <a:rPr sz="1486" b="1" spc="-139" dirty="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sz="1486" b="1" spc="-15" dirty="0">
                <a:solidFill>
                  <a:srgbClr val="858585"/>
                </a:solidFill>
                <a:latin typeface="Arial"/>
                <a:cs typeface="Arial"/>
              </a:rPr>
              <a:t>ТУР</a:t>
            </a:r>
            <a:r>
              <a:rPr sz="1486" b="1" spc="-52" dirty="0">
                <a:solidFill>
                  <a:srgbClr val="858585"/>
                </a:solidFill>
                <a:latin typeface="Arial"/>
                <a:cs typeface="Arial"/>
              </a:rPr>
              <a:t>Г</a:t>
            </a:r>
            <a:r>
              <a:rPr sz="1486" b="1" spc="3" dirty="0">
                <a:solidFill>
                  <a:srgbClr val="858585"/>
                </a:solidFill>
                <a:latin typeface="Arial"/>
                <a:cs typeface="Arial"/>
              </a:rPr>
              <a:t>О</a:t>
            </a:r>
            <a:r>
              <a:rPr sz="1486" b="1" spc="12" dirty="0">
                <a:solidFill>
                  <a:srgbClr val="858585"/>
                </a:solidFill>
                <a:latin typeface="Arial"/>
                <a:cs typeface="Arial"/>
              </a:rPr>
              <a:t>Р</a:t>
            </a:r>
            <a:r>
              <a:rPr sz="1486" b="1" spc="-139" dirty="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sz="1486" b="1" spc="64" dirty="0">
                <a:solidFill>
                  <a:srgbClr val="858585"/>
                </a:solidFill>
                <a:latin typeface="Arial"/>
                <a:cs typeface="Arial"/>
              </a:rPr>
              <a:t>К</a:t>
            </a:r>
            <a:r>
              <a:rPr sz="1486" b="1" spc="12" dirty="0">
                <a:solidFill>
                  <a:srgbClr val="858585"/>
                </a:solidFill>
                <a:latin typeface="Arial"/>
                <a:cs typeface="Arial"/>
              </a:rPr>
              <a:t>О</a:t>
            </a:r>
            <a:r>
              <a:rPr sz="1486" b="1" spc="103" dirty="0">
                <a:solidFill>
                  <a:srgbClr val="858585"/>
                </a:solidFill>
                <a:latin typeface="Arial"/>
                <a:cs typeface="Arial"/>
              </a:rPr>
              <a:t>ЖИ</a:t>
            </a:r>
            <a:endParaRPr sz="1486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12278" y="2024343"/>
            <a:ext cx="4129047" cy="391873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486" b="1" spc="-79" dirty="0">
                <a:solidFill>
                  <a:srgbClr val="858585"/>
                </a:solidFill>
                <a:latin typeface="Arial"/>
                <a:cs typeface="Arial"/>
              </a:rPr>
              <a:t>Х</a:t>
            </a:r>
            <a:r>
              <a:rPr sz="2486" b="1" spc="-91" dirty="0">
                <a:solidFill>
                  <a:srgbClr val="858585"/>
                </a:solidFill>
                <a:latin typeface="Arial"/>
                <a:cs typeface="Arial"/>
              </a:rPr>
              <a:t>Р</a:t>
            </a:r>
            <a:r>
              <a:rPr sz="2486" b="1" spc="85" dirty="0">
                <a:solidFill>
                  <a:srgbClr val="858585"/>
                </a:solidFill>
                <a:latin typeface="Arial"/>
                <a:cs typeface="Arial"/>
              </a:rPr>
              <a:t>ОН</a:t>
            </a:r>
            <a:r>
              <a:rPr sz="2486" b="1" spc="112" dirty="0">
                <a:solidFill>
                  <a:srgbClr val="858585"/>
                </a:solidFill>
                <a:latin typeface="Arial"/>
                <a:cs typeface="Arial"/>
              </a:rPr>
              <a:t>О</a:t>
            </a:r>
            <a:r>
              <a:rPr sz="2486" b="1" spc="-203" dirty="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sz="2486" b="1" spc="191" dirty="0">
                <a:solidFill>
                  <a:srgbClr val="858585"/>
                </a:solidFill>
                <a:latin typeface="Arial"/>
                <a:cs typeface="Arial"/>
              </a:rPr>
              <a:t>И</a:t>
            </a:r>
            <a:r>
              <a:rPr sz="2486" b="1" spc="-203" dirty="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sz="2486" b="1" spc="-49" dirty="0">
                <a:solidFill>
                  <a:srgbClr val="858585"/>
                </a:solidFill>
                <a:latin typeface="Arial"/>
                <a:cs typeface="Arial"/>
              </a:rPr>
              <a:t>Ф</a:t>
            </a:r>
            <a:r>
              <a:rPr sz="2486" b="1" spc="12" dirty="0">
                <a:solidFill>
                  <a:srgbClr val="858585"/>
                </a:solidFill>
                <a:latin typeface="Arial"/>
                <a:cs typeface="Arial"/>
              </a:rPr>
              <a:t>О</a:t>
            </a:r>
            <a:r>
              <a:rPr sz="2486" b="1" spc="-130" dirty="0">
                <a:solidFill>
                  <a:srgbClr val="858585"/>
                </a:solidFill>
                <a:latin typeface="Arial"/>
                <a:cs typeface="Arial"/>
              </a:rPr>
              <a:t>Т</a:t>
            </a:r>
            <a:r>
              <a:rPr sz="2486" b="1" spc="-45" dirty="0">
                <a:solidFill>
                  <a:srgbClr val="858585"/>
                </a:solidFill>
                <a:latin typeface="Arial"/>
                <a:cs typeface="Arial"/>
              </a:rPr>
              <a:t>ОС</a:t>
            </a:r>
            <a:r>
              <a:rPr sz="2486" b="1" spc="-203" dirty="0">
                <a:solidFill>
                  <a:srgbClr val="858585"/>
                </a:solidFill>
                <a:latin typeface="Arial"/>
                <a:cs typeface="Arial"/>
              </a:rPr>
              <a:t>Т</a:t>
            </a:r>
            <a:r>
              <a:rPr sz="2486" b="1" spc="-69" dirty="0">
                <a:solidFill>
                  <a:srgbClr val="858585"/>
                </a:solidFill>
                <a:latin typeface="Arial"/>
                <a:cs typeface="Arial"/>
              </a:rPr>
              <a:t>АРЕНИЕ</a:t>
            </a:r>
            <a:endParaRPr sz="2486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492" y="1554356"/>
            <a:ext cx="2456488" cy="65527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77" y="4091649"/>
            <a:ext cx="1827147" cy="75432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990" y="6305865"/>
            <a:ext cx="1854575" cy="16915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239" y="5443341"/>
            <a:ext cx="2503728" cy="69184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304" y="5141615"/>
            <a:ext cx="1200825" cy="618694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2143448" y="1779332"/>
            <a:ext cx="1822126" cy="1529091"/>
          </a:xfrm>
          <a:custGeom>
            <a:avLst/>
            <a:gdLst/>
            <a:ahLst/>
            <a:cxnLst/>
            <a:rect l="l" t="t" r="r" b="b"/>
            <a:pathLst>
              <a:path w="3004820" h="2521585">
                <a:moveTo>
                  <a:pt x="3004390" y="2521493"/>
                </a:moveTo>
                <a:lnTo>
                  <a:pt x="1666629" y="2521493"/>
                </a:lnTo>
                <a:lnTo>
                  <a:pt x="0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9" name="object 39"/>
          <p:cNvGrpSpPr/>
          <p:nvPr/>
        </p:nvGrpSpPr>
        <p:grpSpPr>
          <a:xfrm>
            <a:off x="3133975" y="3775538"/>
            <a:ext cx="5924218" cy="1008099"/>
            <a:chOff x="5167451" y="6226141"/>
            <a:chExt cx="9769475" cy="1662430"/>
          </a:xfrm>
        </p:grpSpPr>
        <p:pic>
          <p:nvPicPr>
            <p:cNvPr id="40" name="object 4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0405" y="6624294"/>
              <a:ext cx="3870035" cy="126404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177922" y="6236612"/>
              <a:ext cx="9748520" cy="557530"/>
            </a:xfrm>
            <a:custGeom>
              <a:avLst/>
              <a:gdLst/>
              <a:ahLst/>
              <a:cxnLst/>
              <a:rect l="l" t="t" r="r" b="b"/>
              <a:pathLst>
                <a:path w="9748519" h="557529">
                  <a:moveTo>
                    <a:pt x="0" y="0"/>
                  </a:moveTo>
                  <a:lnTo>
                    <a:pt x="9380122" y="0"/>
                  </a:lnTo>
                  <a:lnTo>
                    <a:pt x="9748258" y="556967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474619" y="5040448"/>
            <a:ext cx="7059389" cy="111070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947665">
              <a:spcBef>
                <a:spcPts val="58"/>
              </a:spcBef>
            </a:pPr>
            <a:r>
              <a:rPr sz="3002" spc="-139" dirty="0">
                <a:solidFill>
                  <a:srgbClr val="858585"/>
                </a:solidFill>
                <a:latin typeface="Lucida Sans Unicode"/>
                <a:cs typeface="Lucida Sans Unicode"/>
              </a:rPr>
              <a:t>Т</a:t>
            </a:r>
            <a:r>
              <a:rPr sz="3002" spc="-55" dirty="0">
                <a:solidFill>
                  <a:srgbClr val="858585"/>
                </a:solidFill>
                <a:latin typeface="Lucida Sans Unicode"/>
                <a:cs typeface="Lucida Sans Unicode"/>
              </a:rPr>
              <a:t>У</a:t>
            </a:r>
            <a:r>
              <a:rPr sz="3002" spc="12" dirty="0">
                <a:solidFill>
                  <a:srgbClr val="858585"/>
                </a:solidFill>
                <a:latin typeface="Lucida Sans Unicode"/>
                <a:cs typeface="Lucida Sans Unicode"/>
              </a:rPr>
              <a:t>С</a:t>
            </a:r>
            <a:r>
              <a:rPr sz="3002" spc="-21" dirty="0">
                <a:solidFill>
                  <a:srgbClr val="858585"/>
                </a:solidFill>
                <a:latin typeface="Lucida Sans Unicode"/>
                <a:cs typeface="Lucida Sans Unicode"/>
              </a:rPr>
              <a:t>К</a:t>
            </a:r>
            <a:r>
              <a:rPr sz="3002" spc="91" dirty="0">
                <a:solidFill>
                  <a:srgbClr val="858585"/>
                </a:solidFill>
                <a:latin typeface="Lucida Sans Unicode"/>
                <a:cs typeface="Lucida Sans Unicode"/>
              </a:rPr>
              <a:t>ЛЫ</a:t>
            </a:r>
            <a:r>
              <a:rPr sz="3002" spc="115" dirty="0">
                <a:solidFill>
                  <a:srgbClr val="858585"/>
                </a:solidFill>
                <a:latin typeface="Lucida Sans Unicode"/>
                <a:cs typeface="Lucida Sans Unicode"/>
              </a:rPr>
              <a:t>Й</a:t>
            </a:r>
            <a:r>
              <a:rPr sz="3002" spc="-324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3002" spc="6" dirty="0">
                <a:solidFill>
                  <a:srgbClr val="858585"/>
                </a:solidFill>
                <a:latin typeface="Lucida Sans Unicode"/>
                <a:cs typeface="Lucida Sans Unicode"/>
              </a:rPr>
              <a:t>ЦВЕ</a:t>
            </a:r>
            <a:r>
              <a:rPr sz="3002" spc="30" dirty="0">
                <a:solidFill>
                  <a:srgbClr val="858585"/>
                </a:solidFill>
                <a:latin typeface="Lucida Sans Unicode"/>
                <a:cs typeface="Lucida Sans Unicode"/>
              </a:rPr>
              <a:t>Т</a:t>
            </a:r>
            <a:r>
              <a:rPr sz="3002" spc="-324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3002" spc="49" dirty="0">
                <a:solidFill>
                  <a:srgbClr val="858585"/>
                </a:solidFill>
                <a:latin typeface="Lucida Sans Unicode"/>
                <a:cs typeface="Lucida Sans Unicode"/>
              </a:rPr>
              <a:t>ЛИЦА</a:t>
            </a:r>
            <a:endParaRPr sz="3002" dirty="0">
              <a:latin typeface="Lucida Sans Unicode"/>
              <a:cs typeface="Lucida Sans Unicode"/>
            </a:endParaRPr>
          </a:p>
          <a:p>
            <a:pPr marL="7701">
              <a:spcBef>
                <a:spcPts val="2635"/>
              </a:spcBef>
            </a:pPr>
            <a:r>
              <a:rPr sz="2001" spc="61" dirty="0">
                <a:solidFill>
                  <a:srgbClr val="858585"/>
                </a:solidFill>
                <a:latin typeface="Lucida Sans Unicode"/>
                <a:cs typeface="Lucida Sans Unicode"/>
              </a:rPr>
              <a:t>ДЕФОРМАЦИЯ</a:t>
            </a:r>
            <a:r>
              <a:rPr sz="2001" spc="-164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2001" spc="52" dirty="0">
                <a:solidFill>
                  <a:srgbClr val="858585"/>
                </a:solidFill>
                <a:latin typeface="Lucida Sans Unicode"/>
                <a:cs typeface="Lucida Sans Unicode"/>
              </a:rPr>
              <a:t>ОВ</a:t>
            </a:r>
            <a:r>
              <a:rPr sz="2001" spc="15" dirty="0">
                <a:solidFill>
                  <a:srgbClr val="858585"/>
                </a:solidFill>
                <a:latin typeface="Lucida Sans Unicode"/>
                <a:cs typeface="Lucida Sans Unicode"/>
              </a:rPr>
              <a:t>А</a:t>
            </a:r>
            <a:r>
              <a:rPr sz="2001" spc="27" dirty="0">
                <a:solidFill>
                  <a:srgbClr val="858585"/>
                </a:solidFill>
                <a:latin typeface="Lucida Sans Unicode"/>
                <a:cs typeface="Lucida Sans Unicode"/>
              </a:rPr>
              <a:t>ЛА</a:t>
            </a:r>
            <a:r>
              <a:rPr sz="2001" spc="-164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2001" spc="45" dirty="0">
                <a:solidFill>
                  <a:srgbClr val="858585"/>
                </a:solidFill>
                <a:latin typeface="Lucida Sans Unicode"/>
                <a:cs typeface="Lucida Sans Unicode"/>
              </a:rPr>
              <a:t>ЛИЦА</a:t>
            </a:r>
            <a:endParaRPr sz="2001" dirty="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19454" y="473360"/>
            <a:ext cx="4928056" cy="723538"/>
          </a:xfrm>
          <a:prstGeom prst="rect">
            <a:avLst/>
          </a:prstGeom>
        </p:spPr>
        <p:txBody>
          <a:bodyPr vert="horz" wrap="square" lIns="0" tIns="108973" rIns="0" bIns="0" rtlCol="0">
            <a:spAutoFit/>
          </a:bodyPr>
          <a:lstStyle/>
          <a:p>
            <a:pPr marL="7701">
              <a:spcBef>
                <a:spcPts val="858"/>
              </a:spcBef>
            </a:pPr>
            <a:r>
              <a:rPr sz="2001" b="1" spc="-55" dirty="0">
                <a:solidFill>
                  <a:srgbClr val="858585"/>
                </a:solidFill>
                <a:latin typeface="Arial"/>
                <a:cs typeface="Arial"/>
              </a:rPr>
              <a:t>ЧУВСТВИТЕЛЬНАЯ</a:t>
            </a:r>
            <a:r>
              <a:rPr sz="2001" b="1" spc="-158" dirty="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sz="2001" b="1" dirty="0">
                <a:solidFill>
                  <a:srgbClr val="858585"/>
                </a:solidFill>
                <a:latin typeface="Arial"/>
                <a:cs typeface="Arial"/>
              </a:rPr>
              <a:t>НОРМАЛЬНАЯ</a:t>
            </a:r>
            <a:endParaRPr sz="2001" dirty="0">
              <a:latin typeface="Arial"/>
              <a:cs typeface="Arial"/>
            </a:endParaRPr>
          </a:p>
          <a:p>
            <a:pPr marL="992310">
              <a:spcBef>
                <a:spcPts val="612"/>
              </a:spcBef>
            </a:pPr>
            <a:r>
              <a:rPr sz="1486" spc="94" dirty="0">
                <a:solidFill>
                  <a:srgbClr val="858585"/>
                </a:solidFill>
                <a:latin typeface="Lucida Sans Unicode"/>
                <a:cs typeface="Lucida Sans Unicode"/>
              </a:rPr>
              <a:t>И</a:t>
            </a:r>
            <a:r>
              <a:rPr sz="1486" spc="-118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486" spc="24" dirty="0">
                <a:solidFill>
                  <a:srgbClr val="858585"/>
                </a:solidFill>
                <a:latin typeface="Lucida Sans Unicode"/>
                <a:cs typeface="Lucida Sans Unicode"/>
              </a:rPr>
              <a:t>ЧУВСТВИТЕЛЬНАЯ</a:t>
            </a:r>
            <a:r>
              <a:rPr sz="1486" spc="-118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486" spc="64" dirty="0">
                <a:solidFill>
                  <a:srgbClr val="858585"/>
                </a:solidFill>
                <a:latin typeface="Lucida Sans Unicode"/>
                <a:cs typeface="Lucida Sans Unicode"/>
              </a:rPr>
              <a:t>П</a:t>
            </a:r>
            <a:r>
              <a:rPr sz="1486" spc="27" dirty="0">
                <a:solidFill>
                  <a:srgbClr val="858585"/>
                </a:solidFill>
                <a:latin typeface="Lucida Sans Unicode"/>
                <a:cs typeface="Lucida Sans Unicode"/>
              </a:rPr>
              <a:t>Р</a:t>
            </a:r>
            <a:r>
              <a:rPr sz="1486" spc="42" dirty="0">
                <a:solidFill>
                  <a:srgbClr val="858585"/>
                </a:solidFill>
                <a:latin typeface="Lucida Sans Unicode"/>
                <a:cs typeface="Lucida Sans Unicode"/>
              </a:rPr>
              <a:t>ОБЛЕМНАЯ</a:t>
            </a:r>
            <a:r>
              <a:rPr sz="1486" spc="-118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486" spc="6" dirty="0">
                <a:solidFill>
                  <a:srgbClr val="858585"/>
                </a:solidFill>
                <a:latin typeface="Lucida Sans Unicode"/>
                <a:cs typeface="Lucida Sans Unicode"/>
              </a:rPr>
              <a:t>К</a:t>
            </a:r>
            <a:r>
              <a:rPr sz="1486" spc="-6" dirty="0">
                <a:solidFill>
                  <a:srgbClr val="858585"/>
                </a:solidFill>
                <a:latin typeface="Lucida Sans Unicode"/>
                <a:cs typeface="Lucida Sans Unicode"/>
              </a:rPr>
              <a:t>О</a:t>
            </a:r>
            <a:r>
              <a:rPr sz="1486" spc="133" dirty="0">
                <a:solidFill>
                  <a:srgbClr val="858585"/>
                </a:solidFill>
                <a:latin typeface="Lucida Sans Unicode"/>
                <a:cs typeface="Lucida Sans Unicode"/>
              </a:rPr>
              <a:t>Ж</a:t>
            </a:r>
            <a:r>
              <a:rPr sz="1486" spc="18" dirty="0">
                <a:solidFill>
                  <a:srgbClr val="858585"/>
                </a:solidFill>
                <a:latin typeface="Lucida Sans Unicode"/>
                <a:cs typeface="Lucida Sans Unicode"/>
              </a:rPr>
              <a:t>А</a:t>
            </a:r>
            <a:endParaRPr sz="1486" dirty="0">
              <a:latin typeface="Lucida Sans Unicode"/>
              <a:cs typeface="Lucida Sans Unicode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9806" y="3651285"/>
            <a:ext cx="61766" cy="7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397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1EFD9-E322-4F22-80C5-AB36144A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47" y="142781"/>
            <a:ext cx="4692588" cy="1144588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Противопоказания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B29E8B-ECD1-4EA4-9678-5DFE514F4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64" y="1278210"/>
            <a:ext cx="10219883" cy="5051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Даже для самого щадящего метода существуют свои противопоказания!</a:t>
            </a:r>
          </a:p>
          <a:p>
            <a:pPr marL="0" indent="0">
              <a:buNone/>
            </a:pPr>
            <a:endParaRPr lang="ru-RU" b="1" dirty="0"/>
          </a:p>
          <a:p>
            <a:r>
              <a:rPr lang="ru-RU" sz="2400" dirty="0"/>
              <a:t>Индивидуальная непереносимость компонентов пилинга </a:t>
            </a:r>
          </a:p>
          <a:p>
            <a:r>
              <a:rPr lang="ru-RU" sz="2400" dirty="0"/>
              <a:t>Аллергические реакции</a:t>
            </a:r>
          </a:p>
          <a:p>
            <a:r>
              <a:rPr lang="ru-RU" sz="2400" dirty="0"/>
              <a:t>Беременность, период кормления грудью</a:t>
            </a:r>
          </a:p>
          <a:p>
            <a:r>
              <a:rPr lang="ru-RU" sz="2400" dirty="0"/>
              <a:t>Свежие повреждения кожи (порезы, раны, ссадины и др.)</a:t>
            </a:r>
          </a:p>
          <a:p>
            <a:r>
              <a:rPr lang="ru-RU" sz="2400" dirty="0"/>
              <a:t>Гнойничковые заболевания кожи (фурункул, рожа и др.),</a:t>
            </a:r>
          </a:p>
          <a:p>
            <a:r>
              <a:rPr lang="ru-RU" sz="2400" dirty="0"/>
              <a:t>Инфекционные заболевания в остром периоде (ОРВИ и др.),</a:t>
            </a:r>
          </a:p>
          <a:p>
            <a:r>
              <a:rPr lang="ru-RU" sz="2400" dirty="0"/>
              <a:t>Вирусные болезни кожи и других органов (герпес и др.). </a:t>
            </a:r>
          </a:p>
        </p:txBody>
      </p:sp>
      <p:grpSp>
        <p:nvGrpSpPr>
          <p:cNvPr id="20" name="object 22"/>
          <p:cNvGrpSpPr/>
          <p:nvPr/>
        </p:nvGrpSpPr>
        <p:grpSpPr>
          <a:xfrm>
            <a:off x="255707" y="5886772"/>
            <a:ext cx="788612" cy="670397"/>
            <a:chOff x="4817979" y="435002"/>
            <a:chExt cx="1300480" cy="1105535"/>
          </a:xfrm>
        </p:grpSpPr>
        <p:pic>
          <p:nvPicPr>
            <p:cNvPr id="21" name="object 2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079" y="964358"/>
              <a:ext cx="68385" cy="114488"/>
            </a:xfrm>
            <a:prstGeom prst="rect">
              <a:avLst/>
            </a:prstGeom>
          </p:spPr>
        </p:pic>
        <p:pic>
          <p:nvPicPr>
            <p:cNvPr id="22" name="object 2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395" y="964514"/>
              <a:ext cx="73296" cy="114488"/>
            </a:xfrm>
            <a:prstGeom prst="rect">
              <a:avLst/>
            </a:prstGeom>
          </p:spPr>
        </p:pic>
        <p:sp>
          <p:nvSpPr>
            <p:cNvPr id="23" name="object 25"/>
            <p:cNvSpPr/>
            <p:nvPr/>
          </p:nvSpPr>
          <p:spPr>
            <a:xfrm>
              <a:off x="5383984" y="964514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64" y="0"/>
                  </a:moveTo>
                  <a:lnTo>
                    <a:pt x="0" y="0"/>
                  </a:lnTo>
                  <a:lnTo>
                    <a:pt x="0" y="114488"/>
                  </a:lnTo>
                  <a:lnTo>
                    <a:pt x="19664" y="114488"/>
                  </a:lnTo>
                  <a:lnTo>
                    <a:pt x="1966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021" y="964513"/>
              <a:ext cx="100803" cy="114488"/>
            </a:xfrm>
            <a:prstGeom prst="rect">
              <a:avLst/>
            </a:prstGeom>
          </p:spPr>
        </p:pic>
        <p:pic>
          <p:nvPicPr>
            <p:cNvPr id="25" name="object 2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1231" y="964358"/>
              <a:ext cx="68374" cy="114488"/>
            </a:xfrm>
            <a:prstGeom prst="rect">
              <a:avLst/>
            </a:prstGeom>
          </p:spPr>
        </p:pic>
        <p:pic>
          <p:nvPicPr>
            <p:cNvPr id="26" name="object 2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4827" y="964514"/>
              <a:ext cx="88060" cy="114488"/>
            </a:xfrm>
            <a:prstGeom prst="rect">
              <a:avLst/>
            </a:prstGeom>
          </p:spPr>
        </p:pic>
        <p:pic>
          <p:nvPicPr>
            <p:cNvPr id="27" name="object 2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979" y="435002"/>
              <a:ext cx="1300159" cy="110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2467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2D8794-AD16-4326-B6C9-1532ADBCC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5" name="Picture 2" descr="Picture 2"/>
          <p:cNvPicPr>
            <a:picLocks noChangeAspect="1"/>
          </p:cNvPicPr>
          <p:nvPr/>
        </p:nvPicPr>
        <p:blipFill rotWithShape="1">
          <a:blip r:embed="rId3"/>
          <a:srcRect t="24029"/>
          <a:stretch/>
        </p:blipFill>
        <p:spPr>
          <a:xfrm>
            <a:off x="813735" y="588573"/>
            <a:ext cx="3902577" cy="4447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6" name="Объект 2"/>
          <p:cNvSpPr txBox="1"/>
          <p:nvPr/>
        </p:nvSpPr>
        <p:spPr>
          <a:xfrm>
            <a:off x="5909812" y="63891"/>
            <a:ext cx="5727864" cy="5847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SzPct val="100000"/>
              <a:defRPr sz="2400"/>
            </a:pP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100 %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Социальный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!</a:t>
            </a:r>
          </a:p>
          <a:p>
            <a:pPr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defRPr sz="2400"/>
            </a:pP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Мягкое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и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щадящее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воздействие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без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жжения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,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раздражения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,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покраснения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кожи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endParaRPr lang="ru-RU" sz="2000" dirty="0">
              <a:latin typeface="Circe Light" panose="020B0402020203020203" pitchFamily="34" charset="-52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defRPr sz="2400"/>
            </a:pP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Эффективен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и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безопасен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для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работы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с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зоной</a:t>
            </a:r>
            <a:r>
              <a:rPr lang="ru-RU"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lang="en-US"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/>
            </a:r>
            <a:br>
              <a:rPr lang="en-US" sz="2000" dirty="0">
                <a:latin typeface="Circe Light" panose="020B0402020203020203" pitchFamily="34" charset="-52"/>
                <a:cs typeface="Calibri Light" panose="020F0302020204030204" pitchFamily="34" charset="0"/>
              </a:rPr>
            </a:b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в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области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вокруг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глаз</a:t>
            </a:r>
            <a:endParaRPr sz="2000" dirty="0">
              <a:latin typeface="Circe Light" panose="020B0402020203020203" pitchFamily="34" charset="-52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SzPct val="100000"/>
              <a:defRPr sz="2400"/>
            </a:pP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Регенерация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кожи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без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выраженного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отшелушивания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эпидермиса</a:t>
            </a:r>
            <a:endParaRPr sz="2000" dirty="0">
              <a:latin typeface="Circe Light" panose="020B0402020203020203" pitchFamily="34" charset="-52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SzPct val="100000"/>
              <a:defRPr sz="2400"/>
            </a:pP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Показан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для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Всех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типов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кожи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, в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том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числе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с 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куперозом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,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розацеа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и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постравматической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кожи</a:t>
            </a:r>
            <a:endParaRPr sz="2000" dirty="0">
              <a:latin typeface="Circe Light" panose="020B0402020203020203" pitchFamily="34" charset="-52"/>
              <a:cs typeface="Calibri Light" panose="020F0302020204030204" pitchFamily="34" charset="0"/>
            </a:endParaRPr>
          </a:p>
        </p:txBody>
      </p:sp>
      <p:sp>
        <p:nvSpPr>
          <p:cNvPr id="157" name="Заголовок 1"/>
          <p:cNvSpPr txBox="1"/>
          <p:nvPr/>
        </p:nvSpPr>
        <p:spPr>
          <a:xfrm>
            <a:off x="571491" y="725970"/>
            <a:ext cx="4387065" cy="1176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 defTabSz="886968">
              <a:lnSpc>
                <a:spcPct val="90000"/>
              </a:lnSpc>
              <a:defRPr sz="310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Отличия</a:t>
            </a:r>
            <a:r>
              <a:rPr dirty="0"/>
              <a:t> и </a:t>
            </a:r>
            <a:endParaRPr lang="ru-RU" dirty="0"/>
          </a:p>
          <a:p>
            <a:pPr algn="ctr" defTabSz="886968">
              <a:lnSpc>
                <a:spcPct val="90000"/>
              </a:lnSpc>
              <a:defRPr sz="310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Преимущества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36" y="562419"/>
            <a:ext cx="452978" cy="4529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36" y="1212753"/>
            <a:ext cx="452978" cy="4529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11" y="2325359"/>
            <a:ext cx="452978" cy="4529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36" y="3446693"/>
            <a:ext cx="452978" cy="4529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251" y="4559025"/>
            <a:ext cx="452978" cy="452978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4863ADB7-6044-441E-A0B1-E39F09B055D6}"/>
              </a:ext>
            </a:extLst>
          </p:cNvPr>
          <p:cNvSpPr txBox="1"/>
          <p:nvPr/>
        </p:nvSpPr>
        <p:spPr>
          <a:xfrm>
            <a:off x="1576296" y="5782233"/>
            <a:ext cx="859483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2000" dirty="0">
                <a:solidFill>
                  <a:schemeClr val="bg2"/>
                </a:solidFill>
                <a:latin typeface="Circe Bold" panose="020B0602020203020203" pitchFamily="34" charset="-52"/>
              </a:rPr>
              <a:t>ПИЛИНГ </a:t>
            </a:r>
            <a:r>
              <a:rPr lang="en-US" sz="2000" dirty="0" err="1">
                <a:solidFill>
                  <a:schemeClr val="bg2"/>
                </a:solidFill>
                <a:latin typeface="Circe Bold" panose="020B0602020203020203" pitchFamily="34" charset="-52"/>
              </a:rPr>
              <a:t>PeelArm</a:t>
            </a:r>
            <a:r>
              <a:rPr lang="en-US" sz="2000" dirty="0">
                <a:solidFill>
                  <a:schemeClr val="bg2"/>
                </a:solidFill>
                <a:latin typeface="Circe Bold" panose="020B0602020203020203" pitchFamily="34" charset="-52"/>
              </a:rPr>
              <a:t> EPIGEN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650229-38A8-4278-AAC9-31375448E2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2" y="5551541"/>
            <a:ext cx="873839" cy="74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48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2" descr="Рисунок 2"/>
          <p:cNvPicPr>
            <a:picLocks noChangeAspect="1"/>
          </p:cNvPicPr>
          <p:nvPr/>
        </p:nvPicPr>
        <p:blipFill rotWithShape="1">
          <a:blip r:embed="rId2"/>
          <a:srcRect l="19181" t="519" r="10650"/>
          <a:stretch/>
        </p:blipFill>
        <p:spPr>
          <a:xfrm>
            <a:off x="1563038" y="1816806"/>
            <a:ext cx="1980000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141" name="Рисунок 3" descr="Рисунок 3"/>
          <p:cNvPicPr>
            <a:picLocks noChangeAspect="1"/>
          </p:cNvPicPr>
          <p:nvPr/>
        </p:nvPicPr>
        <p:blipFill rotWithShape="1">
          <a:blip r:embed="rId3"/>
          <a:srcRect l="16488" t="9305" r="19371"/>
          <a:stretch/>
        </p:blipFill>
        <p:spPr>
          <a:xfrm>
            <a:off x="3945515" y="1816806"/>
            <a:ext cx="1980000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0142" y="3246413"/>
            <a:ext cx="1000125" cy="23067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03AC495A-4A9B-4AE3-A779-C2912B1AB803}"/>
              </a:ext>
            </a:extLst>
          </p:cNvPr>
          <p:cNvSpPr txBox="1"/>
          <p:nvPr/>
        </p:nvSpPr>
        <p:spPr>
          <a:xfrm>
            <a:off x="2763071" y="334870"/>
            <a:ext cx="859483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2000" b="1" dirty="0">
                <a:solidFill>
                  <a:srgbClr val="C00000"/>
                </a:solidFill>
                <a:latin typeface="Circe Bold" panose="020B0602020203020203" pitchFamily="34" charset="-52"/>
              </a:rPr>
              <a:t>КЛИНИЧЕСКИЙ ОПЫТ ИСПОЛЬЗОВАНИЯ PEELARM EPIGEN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64C42C-B9FC-4D98-BCB3-C8642B3171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6" y="5761601"/>
            <a:ext cx="873839" cy="743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9583" y="874288"/>
            <a:ext cx="364779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ВОЗРАСТ от 30 – 40 лет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sym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172" y="3387676"/>
            <a:ext cx="1000125" cy="230670"/>
          </a:xfrm>
          <a:prstGeom prst="rect">
            <a:avLst/>
          </a:prstGeom>
        </p:spPr>
      </p:pic>
      <p:pic>
        <p:nvPicPr>
          <p:cNvPr id="19" name="Рисунок 50" descr="Рисунок 50">
            <a:extLst>
              <a:ext uri="{FF2B5EF4-FFF2-40B4-BE49-F238E27FC236}">
                <a16:creationId xmlns:a16="http://schemas.microsoft.com/office/drawing/2014/main" id="{98360C88-FB49-4481-B499-0774F977E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5" t="8367" r="50614" b="1565"/>
          <a:stretch/>
        </p:blipFill>
        <p:spPr>
          <a:xfrm>
            <a:off x="6600610" y="1816806"/>
            <a:ext cx="1981105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20" name="Рисунок 50" descr="Рисунок 50">
            <a:extLst>
              <a:ext uri="{FF2B5EF4-FFF2-40B4-BE49-F238E27FC236}">
                <a16:creationId xmlns:a16="http://schemas.microsoft.com/office/drawing/2014/main" id="{89BF7CD0-D01F-40CF-8548-55ED1F3A8A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87" t="5078" r="1208" b="5333"/>
          <a:stretch/>
        </p:blipFill>
        <p:spPr>
          <a:xfrm>
            <a:off x="8994465" y="1816806"/>
            <a:ext cx="1987243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4E6F5A3-7148-4AEF-BD66-076A3EFBC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483" y="3463153"/>
            <a:ext cx="1367221" cy="32982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B6B6905-B9CF-4351-B5DC-B29A7D4A6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5732" y="3463153"/>
            <a:ext cx="1396721" cy="3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135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>
            <a:extLst>
              <a:ext uri="{FF2B5EF4-FFF2-40B4-BE49-F238E27FC236}">
                <a16:creationId xmlns:a16="http://schemas.microsoft.com/office/drawing/2014/main" id="{03AC495A-4A9B-4AE3-A779-C2912B1AB803}"/>
              </a:ext>
            </a:extLst>
          </p:cNvPr>
          <p:cNvSpPr txBox="1"/>
          <p:nvPr/>
        </p:nvSpPr>
        <p:spPr>
          <a:xfrm>
            <a:off x="2763071" y="334870"/>
            <a:ext cx="859483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2000" b="1" dirty="0">
                <a:solidFill>
                  <a:srgbClr val="C00000"/>
                </a:solidFill>
                <a:latin typeface="Circe Bold" panose="020B0602020203020203" pitchFamily="34" charset="-52"/>
              </a:rPr>
              <a:t>КЛИНИЧЕСКИЙ ОПЫТ ИСПОЛЬЗОВАНИЯ PEELARM EPIGEN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64C42C-B9FC-4D98-BCB3-C8642B3171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6" y="5761601"/>
            <a:ext cx="873839" cy="743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9583" y="874288"/>
            <a:ext cx="364779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ВОЗРАСТ от 40 – 50 лет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sym typeface="Calibri"/>
            </a:endParaRPr>
          </a:p>
        </p:txBody>
      </p:sp>
      <p:pic>
        <p:nvPicPr>
          <p:cNvPr id="13" name="Рисунок 41" descr="Рисунок 41">
            <a:extLst>
              <a:ext uri="{FF2B5EF4-FFF2-40B4-BE49-F238E27FC236}">
                <a16:creationId xmlns:a16="http://schemas.microsoft.com/office/drawing/2014/main" id="{EFF23C39-6B37-493B-A632-CC950BF88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8" r="2922"/>
          <a:stretch/>
        </p:blipFill>
        <p:spPr>
          <a:xfrm>
            <a:off x="6995429" y="1708788"/>
            <a:ext cx="1980001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19" name="Рисунок 43" descr="Рисунок 43">
            <a:extLst>
              <a:ext uri="{FF2B5EF4-FFF2-40B4-BE49-F238E27FC236}">
                <a16:creationId xmlns:a16="http://schemas.microsoft.com/office/drawing/2014/main" id="{296D2341-46E1-450D-87FC-EB6253353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69" t="5575" b="1532"/>
          <a:stretch/>
        </p:blipFill>
        <p:spPr>
          <a:xfrm>
            <a:off x="9377908" y="1708788"/>
            <a:ext cx="1980001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EFE0BC5-8752-4F0F-868F-8F51AA2D14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9460" y="3195481"/>
            <a:ext cx="1512572" cy="29442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4E8547-8C43-4EC3-B97C-AA382D2639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253" y="3186770"/>
            <a:ext cx="1531827" cy="316950"/>
          </a:xfrm>
          <a:prstGeom prst="rect">
            <a:avLst/>
          </a:prstGeom>
        </p:spPr>
      </p:pic>
      <p:pic>
        <p:nvPicPr>
          <p:cNvPr id="26" name="Рисунок 5" descr="Рисунок 5"/>
          <p:cNvPicPr>
            <a:picLocks noChangeAspect="1"/>
          </p:cNvPicPr>
          <p:nvPr/>
        </p:nvPicPr>
        <p:blipFill rotWithShape="1">
          <a:blip r:embed="rId6"/>
          <a:srcRect l="1245" t="9097" r="51448" b="651"/>
          <a:stretch/>
        </p:blipFill>
        <p:spPr>
          <a:xfrm>
            <a:off x="1773071" y="1710455"/>
            <a:ext cx="1980000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27" name="Рисунок 9" descr="Рисунок 9"/>
          <p:cNvPicPr>
            <a:picLocks noChangeAspect="1"/>
          </p:cNvPicPr>
          <p:nvPr/>
        </p:nvPicPr>
        <p:blipFill rotWithShape="1">
          <a:blip r:embed="rId7"/>
          <a:srcRect l="51147" t="8696" r="1425" b="677"/>
          <a:stretch/>
        </p:blipFill>
        <p:spPr>
          <a:xfrm>
            <a:off x="4155551" y="1708788"/>
            <a:ext cx="1980000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3972" y="3063104"/>
            <a:ext cx="1503158" cy="28099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8313" y="3037753"/>
            <a:ext cx="1436483" cy="3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454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>
            <a:extLst>
              <a:ext uri="{FF2B5EF4-FFF2-40B4-BE49-F238E27FC236}">
                <a16:creationId xmlns:a16="http://schemas.microsoft.com/office/drawing/2014/main" id="{03AC495A-4A9B-4AE3-A779-C2912B1AB803}"/>
              </a:ext>
            </a:extLst>
          </p:cNvPr>
          <p:cNvSpPr txBox="1"/>
          <p:nvPr/>
        </p:nvSpPr>
        <p:spPr>
          <a:xfrm>
            <a:off x="2763071" y="334870"/>
            <a:ext cx="859483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2000" b="1" dirty="0">
                <a:solidFill>
                  <a:srgbClr val="C00000"/>
                </a:solidFill>
                <a:latin typeface="Circe Bold" panose="020B0602020203020203" pitchFamily="34" charset="-52"/>
              </a:rPr>
              <a:t>КЛИНИЧЕСКИЙ ОПЫТ ИСПОЛЬЗОВАНИЯ PEELARM EPIGEN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64C42C-B9FC-4D98-BCB3-C8642B3171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6" y="5761601"/>
            <a:ext cx="873839" cy="743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9583" y="874288"/>
            <a:ext cx="364779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ВОЗРАСТ от 60 – 70 лет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sym typeface="Calibri"/>
            </a:endParaRPr>
          </a:p>
        </p:txBody>
      </p:sp>
      <p:pic>
        <p:nvPicPr>
          <p:cNvPr id="13" name="Рисунок 2" descr="Рисунок 2">
            <a:extLst>
              <a:ext uri="{FF2B5EF4-FFF2-40B4-BE49-F238E27FC236}">
                <a16:creationId xmlns:a16="http://schemas.microsoft.com/office/drawing/2014/main" id="{46489D16-6BCC-481A-A23A-15FB185FE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" t="698" r="51282" b="9795"/>
          <a:stretch/>
        </p:blipFill>
        <p:spPr>
          <a:xfrm>
            <a:off x="1332496" y="1933001"/>
            <a:ext cx="1980000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19" name="Рисунок 2" descr="Рисунок 2">
            <a:extLst>
              <a:ext uri="{FF2B5EF4-FFF2-40B4-BE49-F238E27FC236}">
                <a16:creationId xmlns:a16="http://schemas.microsoft.com/office/drawing/2014/main" id="{7BC99E2E-774D-40B1-9C2F-042F04F53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67" t="697" r="1189" b="8643"/>
          <a:stretch/>
        </p:blipFill>
        <p:spPr>
          <a:xfrm>
            <a:off x="3730974" y="1923794"/>
            <a:ext cx="1980000" cy="3724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1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CED1F53-3D94-49AF-AD6B-CE9E2EBCB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3451" y="3255107"/>
            <a:ext cx="1979999" cy="3052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C99E4-3347-4A95-9D34-BE27B695A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5930" y="3255107"/>
            <a:ext cx="1979999" cy="30526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ED2155-4FC1-46C0-9E05-BC98D0E61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6089" y="2811817"/>
            <a:ext cx="386407" cy="4572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3DC02B6-6F62-4EC2-9AB3-D18170317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5962" y="2981745"/>
            <a:ext cx="642024" cy="486623"/>
          </a:xfrm>
          <a:prstGeom prst="rect">
            <a:avLst/>
          </a:prstGeom>
        </p:spPr>
      </p:pic>
      <p:pic>
        <p:nvPicPr>
          <p:cNvPr id="24" name="Рисунок 3" descr="Рисунок 3">
            <a:extLst>
              <a:ext uri="{FF2B5EF4-FFF2-40B4-BE49-F238E27FC236}">
                <a16:creationId xmlns:a16="http://schemas.microsoft.com/office/drawing/2014/main" id="{AB55417C-EE76-424F-9470-ADB7172DAE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" b="46044"/>
          <a:stretch/>
        </p:blipFill>
        <p:spPr>
          <a:xfrm>
            <a:off x="7110463" y="1933001"/>
            <a:ext cx="4355466" cy="1776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4" descr="Рисунок 4">
            <a:extLst>
              <a:ext uri="{FF2B5EF4-FFF2-40B4-BE49-F238E27FC236}">
                <a16:creationId xmlns:a16="http://schemas.microsoft.com/office/drawing/2014/main" id="{4D79CE4F-F826-4AB1-A881-1D4FEEABBD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90" b="41734"/>
          <a:stretch/>
        </p:blipFill>
        <p:spPr>
          <a:xfrm>
            <a:off x="7110463" y="3889851"/>
            <a:ext cx="4355466" cy="1776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63E015-9A15-4374-B4F6-BE76E82D8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0968" y="1939051"/>
            <a:ext cx="589085" cy="88802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BE022FC-D7B4-4BF1-87FC-1F172864A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0910" y="4234604"/>
            <a:ext cx="524323" cy="6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70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342899" y="2845992"/>
            <a:ext cx="5372101" cy="235674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2922956"/>
            <a:ext cx="5151642" cy="220669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3012806" y="248930"/>
            <a:ext cx="2684906" cy="235674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66" y="702575"/>
            <a:ext cx="2479542" cy="18003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900" y="245785"/>
            <a:ext cx="2268644" cy="235674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6" y="367561"/>
            <a:ext cx="2079988" cy="2150963"/>
          </a:xfrm>
          <a:prstGeom prst="rect">
            <a:avLst/>
          </a:prstGeom>
        </p:spPr>
      </p:pic>
      <p:sp>
        <p:nvSpPr>
          <p:cNvPr id="177" name="TextBox 9"/>
          <p:cNvSpPr txBox="1"/>
          <p:nvPr/>
        </p:nvSpPr>
        <p:spPr>
          <a:xfrm>
            <a:off x="507988" y="1032235"/>
            <a:ext cx="8687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sz="1200" dirty="0" err="1"/>
              <a:t>Толщина</a:t>
            </a:r>
            <a:r>
              <a:rPr sz="1200" dirty="0"/>
              <a:t> </a:t>
            </a:r>
          </a:p>
          <a:p>
            <a:pPr algn="ctr"/>
            <a:r>
              <a:rPr sz="1200" dirty="0" err="1"/>
              <a:t>дермы</a:t>
            </a:r>
            <a:endParaRPr sz="1200" dirty="0"/>
          </a:p>
        </p:txBody>
      </p:sp>
      <p:sp>
        <p:nvSpPr>
          <p:cNvPr id="178" name="TextBox 10"/>
          <p:cNvSpPr txBox="1"/>
          <p:nvPr/>
        </p:nvSpPr>
        <p:spPr>
          <a:xfrm>
            <a:off x="1419142" y="443295"/>
            <a:ext cx="1066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sz="1200" dirty="0" err="1"/>
              <a:t>Толщина</a:t>
            </a:r>
            <a:r>
              <a:rPr sz="1200" dirty="0"/>
              <a:t> </a:t>
            </a:r>
          </a:p>
          <a:p>
            <a:pPr algn="ctr"/>
            <a:r>
              <a:rPr sz="1200" dirty="0" err="1"/>
              <a:t>эпидермиса</a:t>
            </a:r>
            <a:endParaRPr sz="1200" dirty="0"/>
          </a:p>
        </p:txBody>
      </p:sp>
      <p:sp>
        <p:nvSpPr>
          <p:cNvPr id="179" name="TextBox 12"/>
          <p:cNvSpPr txBox="1"/>
          <p:nvPr/>
        </p:nvSpPr>
        <p:spPr>
          <a:xfrm>
            <a:off x="3978632" y="1327077"/>
            <a:ext cx="18186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sz="1200" dirty="0" err="1"/>
              <a:t>Морщинистость</a:t>
            </a:r>
            <a:endParaRPr sz="1200" dirty="0"/>
          </a:p>
        </p:txBody>
      </p:sp>
      <p:sp>
        <p:nvSpPr>
          <p:cNvPr id="180" name="TextBox 13"/>
          <p:cNvSpPr txBox="1"/>
          <p:nvPr/>
        </p:nvSpPr>
        <p:spPr>
          <a:xfrm>
            <a:off x="2830896" y="1706988"/>
            <a:ext cx="18186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sz="1200" dirty="0" err="1"/>
              <a:t>Гладкость</a:t>
            </a:r>
            <a:endParaRPr sz="1200" dirty="0"/>
          </a:p>
        </p:txBody>
      </p:sp>
      <p:sp>
        <p:nvSpPr>
          <p:cNvPr id="183" name="TextBox 17"/>
          <p:cNvSpPr txBox="1"/>
          <p:nvPr/>
        </p:nvSpPr>
        <p:spPr>
          <a:xfrm>
            <a:off x="1681214" y="2043655"/>
            <a:ext cx="6502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dirty="0"/>
              <a:t>-9,7%</a:t>
            </a:r>
          </a:p>
        </p:txBody>
      </p:sp>
      <p:sp>
        <p:nvSpPr>
          <p:cNvPr id="184" name="TextBox 18"/>
          <p:cNvSpPr txBox="1"/>
          <p:nvPr/>
        </p:nvSpPr>
        <p:spPr>
          <a:xfrm>
            <a:off x="4559804" y="2132861"/>
            <a:ext cx="74167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dirty="0"/>
              <a:t>-18,8%</a:t>
            </a:r>
          </a:p>
        </p:txBody>
      </p:sp>
      <p:sp>
        <p:nvSpPr>
          <p:cNvPr id="185" name="TextBox 19"/>
          <p:cNvSpPr txBox="1"/>
          <p:nvPr/>
        </p:nvSpPr>
        <p:spPr>
          <a:xfrm>
            <a:off x="3343976" y="657718"/>
            <a:ext cx="79248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dirty="0"/>
              <a:t>+23,8%</a:t>
            </a:r>
          </a:p>
        </p:txBody>
      </p:sp>
      <p:sp>
        <p:nvSpPr>
          <p:cNvPr id="186" name="TextBox 20"/>
          <p:cNvSpPr txBox="1"/>
          <p:nvPr/>
        </p:nvSpPr>
        <p:spPr>
          <a:xfrm>
            <a:off x="559350" y="466968"/>
            <a:ext cx="83312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dirty="0"/>
              <a:t>+0,8%</a:t>
            </a:r>
          </a:p>
        </p:txBody>
      </p:sp>
      <p:sp>
        <p:nvSpPr>
          <p:cNvPr id="187" name="Объект 2"/>
          <p:cNvSpPr txBox="1"/>
          <p:nvPr/>
        </p:nvSpPr>
        <p:spPr>
          <a:xfrm>
            <a:off x="6198534" y="290603"/>
            <a:ext cx="5672173" cy="5444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905255">
              <a:lnSpc>
                <a:spcPct val="81000"/>
              </a:lnSpc>
              <a:spcBef>
                <a:spcPts val="1100"/>
              </a:spcBef>
              <a:spcAft>
                <a:spcPts val="600"/>
              </a:spcAft>
              <a:defRPr sz="1386" b="1"/>
            </a:pPr>
            <a:r>
              <a:rPr sz="1600" dirty="0" err="1">
                <a:solidFill>
                  <a:srgbClr val="C00000"/>
                </a:solidFill>
              </a:rPr>
              <a:t>Оценка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 err="1">
                <a:solidFill>
                  <a:srgbClr val="C00000"/>
                </a:solidFill>
              </a:rPr>
              <a:t>эстетического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 err="1">
                <a:solidFill>
                  <a:srgbClr val="C00000"/>
                </a:solidFill>
              </a:rPr>
              <a:t>эффекта</a:t>
            </a:r>
            <a:r>
              <a:rPr sz="1600" dirty="0">
                <a:solidFill>
                  <a:srgbClr val="C00000"/>
                </a:solidFill>
              </a:rPr>
              <a:t>:</a:t>
            </a:r>
          </a:p>
          <a:p>
            <a:pPr marL="226313" indent="-226313" defTabSz="905255">
              <a:lnSpc>
                <a:spcPct val="108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Врачи</a:t>
            </a:r>
            <a:r>
              <a:rPr sz="1400" dirty="0"/>
              <a:t> 2,9 </a:t>
            </a:r>
            <a:r>
              <a:rPr sz="1400" dirty="0" err="1"/>
              <a:t>из</a:t>
            </a:r>
            <a:r>
              <a:rPr sz="1400" dirty="0"/>
              <a:t> 3</a:t>
            </a:r>
          </a:p>
          <a:p>
            <a:pPr marL="226313" indent="-226313" defTabSz="905255">
              <a:lnSpc>
                <a:spcPct val="108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Пациенты</a:t>
            </a:r>
            <a:r>
              <a:rPr sz="1400" dirty="0"/>
              <a:t>: 2,7 </a:t>
            </a:r>
            <a:r>
              <a:rPr sz="1400" dirty="0" err="1"/>
              <a:t>из</a:t>
            </a:r>
            <a:r>
              <a:rPr sz="1400" dirty="0"/>
              <a:t> 3</a:t>
            </a:r>
          </a:p>
          <a:p>
            <a:pPr defTabSz="905255">
              <a:lnSpc>
                <a:spcPct val="81000"/>
              </a:lnSpc>
              <a:spcBef>
                <a:spcPts val="1100"/>
              </a:spcBef>
              <a:spcAft>
                <a:spcPts val="600"/>
              </a:spcAft>
              <a:defRPr sz="1386" b="1"/>
            </a:pPr>
            <a:r>
              <a:rPr lang="en-US" sz="1600" dirty="0">
                <a:solidFill>
                  <a:srgbClr val="C00000"/>
                </a:solidFill>
              </a:rPr>
              <a:t/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sz="1600" dirty="0">
                <a:solidFill>
                  <a:srgbClr val="C00000"/>
                </a:solidFill>
              </a:rPr>
              <a:t>У 100% </a:t>
            </a:r>
            <a:r>
              <a:rPr sz="1600" dirty="0" err="1">
                <a:solidFill>
                  <a:srgbClr val="C00000"/>
                </a:solidFill>
              </a:rPr>
              <a:t>добровольцев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 err="1">
                <a:solidFill>
                  <a:srgbClr val="C00000"/>
                </a:solidFill>
              </a:rPr>
              <a:t>наблюдается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 err="1">
                <a:solidFill>
                  <a:srgbClr val="C00000"/>
                </a:solidFill>
              </a:rPr>
              <a:t>статистически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 err="1">
                <a:solidFill>
                  <a:srgbClr val="C00000"/>
                </a:solidFill>
              </a:rPr>
              <a:t>значимое</a:t>
            </a:r>
            <a:r>
              <a:rPr sz="1600" dirty="0">
                <a:solidFill>
                  <a:srgbClr val="C00000"/>
                </a:solidFill>
              </a:rPr>
              <a:t>:</a:t>
            </a:r>
          </a:p>
          <a:p>
            <a:pPr marL="226313" indent="-226313" defTabSz="905255">
              <a:lnSpc>
                <a:spcPct val="108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Повышение</a:t>
            </a:r>
            <a:r>
              <a:rPr sz="1400" dirty="0"/>
              <a:t> </a:t>
            </a:r>
            <a:r>
              <a:rPr sz="1400" dirty="0" err="1"/>
              <a:t>уровня</a:t>
            </a:r>
            <a:r>
              <a:rPr sz="1400" dirty="0"/>
              <a:t> </a:t>
            </a:r>
            <a:r>
              <a:rPr sz="1400" dirty="0" err="1"/>
              <a:t>гладкости</a:t>
            </a:r>
            <a:r>
              <a:rPr sz="1400" dirty="0"/>
              <a:t> </a:t>
            </a:r>
            <a:r>
              <a:rPr sz="1400" dirty="0" err="1"/>
              <a:t>кожи</a:t>
            </a:r>
            <a:r>
              <a:rPr sz="1400" dirty="0"/>
              <a:t> </a:t>
            </a:r>
            <a:r>
              <a:rPr sz="1400" dirty="0" err="1"/>
              <a:t>до</a:t>
            </a:r>
            <a:r>
              <a:rPr sz="1400" dirty="0"/>
              <a:t> 4,39</a:t>
            </a:r>
          </a:p>
          <a:p>
            <a:pPr marL="226313" indent="-226313" defTabSz="905255">
              <a:lnSpc>
                <a:spcPct val="108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Снижение</a:t>
            </a:r>
            <a:r>
              <a:rPr sz="1400" dirty="0"/>
              <a:t> </a:t>
            </a:r>
            <a:r>
              <a:rPr sz="1400" dirty="0" err="1"/>
              <a:t>показателя</a:t>
            </a:r>
            <a:r>
              <a:rPr sz="1400" dirty="0"/>
              <a:t> </a:t>
            </a:r>
            <a:r>
              <a:rPr sz="1400" dirty="0" err="1"/>
              <a:t>морщинистости</a:t>
            </a:r>
            <a:r>
              <a:rPr sz="1400" dirty="0"/>
              <a:t> </a:t>
            </a:r>
            <a:r>
              <a:rPr sz="1400" dirty="0" err="1"/>
              <a:t>до</a:t>
            </a:r>
            <a:r>
              <a:rPr sz="1400" dirty="0"/>
              <a:t> 0,02</a:t>
            </a:r>
          </a:p>
          <a:p>
            <a:pPr marL="226313" indent="-226313" defTabSz="905255">
              <a:lnSpc>
                <a:spcPct val="108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Увеличение</a:t>
            </a:r>
            <a:r>
              <a:rPr sz="1400" dirty="0"/>
              <a:t> </a:t>
            </a:r>
            <a:r>
              <a:rPr sz="1400" dirty="0" err="1"/>
              <a:t>толщины</a:t>
            </a:r>
            <a:r>
              <a:rPr sz="1400" dirty="0"/>
              <a:t> </a:t>
            </a:r>
            <a:r>
              <a:rPr sz="1400" dirty="0" err="1"/>
              <a:t>дермы</a:t>
            </a:r>
            <a:r>
              <a:rPr sz="1400" dirty="0"/>
              <a:t> </a:t>
            </a:r>
            <a:r>
              <a:rPr sz="1400" dirty="0" err="1"/>
              <a:t>до</a:t>
            </a:r>
            <a:r>
              <a:rPr sz="1400" dirty="0"/>
              <a:t> 0,04 </a:t>
            </a:r>
            <a:r>
              <a:rPr sz="1400" dirty="0" err="1"/>
              <a:t>мм</a:t>
            </a:r>
            <a:endParaRPr sz="1400" dirty="0"/>
          </a:p>
          <a:p>
            <a:pPr marL="226313" indent="-226313" defTabSz="905255">
              <a:lnSpc>
                <a:spcPct val="108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Снижение</a:t>
            </a:r>
            <a:r>
              <a:rPr sz="1400" dirty="0"/>
              <a:t> </a:t>
            </a:r>
            <a:r>
              <a:rPr sz="1400" dirty="0" err="1"/>
              <a:t>толщины</a:t>
            </a:r>
            <a:r>
              <a:rPr sz="1400" dirty="0"/>
              <a:t> </a:t>
            </a:r>
            <a:r>
              <a:rPr sz="1400" dirty="0" err="1"/>
              <a:t>эпидермиса</a:t>
            </a:r>
            <a:r>
              <a:rPr sz="1400" dirty="0"/>
              <a:t> </a:t>
            </a:r>
            <a:r>
              <a:rPr sz="1400" dirty="0" err="1"/>
              <a:t>до</a:t>
            </a:r>
            <a:r>
              <a:rPr sz="1400" dirty="0"/>
              <a:t> 0,01мм</a:t>
            </a:r>
          </a:p>
          <a:p>
            <a:pPr defTabSz="905255">
              <a:lnSpc>
                <a:spcPct val="81000"/>
              </a:lnSpc>
              <a:spcBef>
                <a:spcPts val="1100"/>
              </a:spcBef>
              <a:spcAft>
                <a:spcPts val="600"/>
              </a:spcAft>
              <a:defRPr sz="1386" b="1"/>
            </a:pPr>
            <a:r>
              <a:rPr lang="en-US" sz="1600" dirty="0">
                <a:solidFill>
                  <a:srgbClr val="C00000"/>
                </a:solidFill>
              </a:rPr>
              <a:t/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sz="1600" dirty="0" err="1">
                <a:solidFill>
                  <a:srgbClr val="C00000"/>
                </a:solidFill>
              </a:rPr>
              <a:t>По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 err="1">
                <a:solidFill>
                  <a:srgbClr val="C00000"/>
                </a:solidFill>
              </a:rPr>
              <a:t>оценки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 err="1">
                <a:solidFill>
                  <a:srgbClr val="C00000"/>
                </a:solidFill>
              </a:rPr>
              <a:t>врача-исследователя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 err="1">
                <a:solidFill>
                  <a:srgbClr val="C00000"/>
                </a:solidFill>
              </a:rPr>
              <a:t>пилинг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 err="1">
                <a:solidFill>
                  <a:srgbClr val="C00000"/>
                </a:solidFill>
              </a:rPr>
              <a:t>PeelArm</a:t>
            </a:r>
            <a:r>
              <a:rPr sz="1600" dirty="0">
                <a:solidFill>
                  <a:srgbClr val="C00000"/>
                </a:solidFill>
              </a:rPr>
              <a:t> EPIGEN: </a:t>
            </a:r>
          </a:p>
          <a:p>
            <a:pPr marL="226313" indent="-226313" defTabSz="905255">
              <a:lnSpc>
                <a:spcPct val="90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Очищает</a:t>
            </a:r>
            <a:r>
              <a:rPr sz="1400" dirty="0"/>
              <a:t> </a:t>
            </a:r>
            <a:r>
              <a:rPr sz="1400" dirty="0" err="1"/>
              <a:t>поры</a:t>
            </a:r>
            <a:r>
              <a:rPr sz="1400" dirty="0"/>
              <a:t>, в </a:t>
            </a:r>
            <a:r>
              <a:rPr sz="1400" dirty="0" err="1"/>
              <a:t>результате</a:t>
            </a:r>
            <a:r>
              <a:rPr sz="1400" dirty="0"/>
              <a:t> </a:t>
            </a:r>
            <a:r>
              <a:rPr sz="1400" dirty="0" err="1"/>
              <a:t>чего</a:t>
            </a:r>
            <a:r>
              <a:rPr sz="1400" dirty="0"/>
              <a:t> </a:t>
            </a:r>
            <a:r>
              <a:rPr sz="1400" dirty="0" err="1"/>
              <a:t>пористая</a:t>
            </a:r>
            <a:r>
              <a:rPr sz="1400" dirty="0"/>
              <a:t> </a:t>
            </a:r>
            <a:r>
              <a:rPr sz="1400" dirty="0" err="1"/>
              <a:t>кожа</a:t>
            </a:r>
            <a:r>
              <a:rPr sz="1400" dirty="0"/>
              <a:t> </a:t>
            </a:r>
            <a:r>
              <a:rPr sz="1400" dirty="0" err="1"/>
              <a:t>приобретает</a:t>
            </a:r>
            <a:r>
              <a:rPr sz="1400" dirty="0"/>
              <a:t> </a:t>
            </a:r>
            <a:r>
              <a:rPr sz="1400" dirty="0" err="1"/>
              <a:t>гладкость</a:t>
            </a:r>
            <a:r>
              <a:rPr sz="1400" dirty="0"/>
              <a:t> и </a:t>
            </a:r>
            <a:r>
              <a:rPr sz="1400" dirty="0" err="1"/>
              <a:t>ухоженность</a:t>
            </a:r>
            <a:r>
              <a:rPr sz="1400" dirty="0"/>
              <a:t>; </a:t>
            </a:r>
          </a:p>
          <a:p>
            <a:pPr marL="226313" indent="-226313" defTabSz="905255">
              <a:lnSpc>
                <a:spcPct val="90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Сокращает</a:t>
            </a:r>
            <a:r>
              <a:rPr sz="1400" dirty="0"/>
              <a:t> </a:t>
            </a:r>
            <a:r>
              <a:rPr sz="1400" dirty="0" err="1"/>
              <a:t>глубину</a:t>
            </a:r>
            <a:r>
              <a:rPr sz="1400" dirty="0"/>
              <a:t> и </a:t>
            </a:r>
            <a:r>
              <a:rPr sz="1400" dirty="0" err="1"/>
              <a:t>протяженность</a:t>
            </a:r>
            <a:r>
              <a:rPr sz="1400" dirty="0"/>
              <a:t> </a:t>
            </a:r>
            <a:r>
              <a:rPr sz="1400" dirty="0" err="1"/>
              <a:t>морщин</a:t>
            </a:r>
            <a:r>
              <a:rPr sz="1400" dirty="0"/>
              <a:t>; </a:t>
            </a:r>
          </a:p>
          <a:p>
            <a:pPr marL="226313" indent="-226313" defTabSz="905255">
              <a:lnSpc>
                <a:spcPct val="90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Корректирует</a:t>
            </a:r>
            <a:r>
              <a:rPr sz="1400" dirty="0"/>
              <a:t> </a:t>
            </a:r>
            <a:r>
              <a:rPr sz="1400" dirty="0" err="1"/>
              <a:t>гиперкератоз</a:t>
            </a:r>
            <a:r>
              <a:rPr sz="1400" dirty="0"/>
              <a:t> — </a:t>
            </a:r>
            <a:r>
              <a:rPr sz="1400" dirty="0" err="1"/>
              <a:t>утолщение</a:t>
            </a:r>
            <a:r>
              <a:rPr sz="1400" dirty="0"/>
              <a:t> </a:t>
            </a:r>
            <a:r>
              <a:rPr sz="1400" dirty="0" err="1"/>
              <a:t>рогового</a:t>
            </a:r>
            <a:r>
              <a:rPr sz="1400" dirty="0"/>
              <a:t> </a:t>
            </a:r>
            <a:r>
              <a:rPr sz="1400" dirty="0" err="1"/>
              <a:t>слоя</a:t>
            </a:r>
            <a:r>
              <a:rPr sz="1400" dirty="0"/>
              <a:t> </a:t>
            </a:r>
            <a:r>
              <a:rPr sz="1400" dirty="0" err="1"/>
              <a:t>кожи</a:t>
            </a:r>
            <a:endParaRPr sz="1400" dirty="0"/>
          </a:p>
          <a:p>
            <a:pPr marL="226313" indent="-226313" defTabSz="905255">
              <a:lnSpc>
                <a:spcPct val="90000"/>
              </a:lnSpc>
              <a:buSzPct val="100000"/>
              <a:buFont typeface="Arial"/>
              <a:buChar char="•"/>
              <a:defRPr sz="1386"/>
            </a:pPr>
            <a:r>
              <a:rPr sz="1400" dirty="0" err="1"/>
              <a:t>Обновляет</a:t>
            </a:r>
            <a:r>
              <a:rPr sz="1400" dirty="0"/>
              <a:t> </a:t>
            </a:r>
            <a:r>
              <a:rPr sz="1400" dirty="0" err="1"/>
              <a:t>клетки</a:t>
            </a:r>
            <a:r>
              <a:rPr sz="1400" dirty="0"/>
              <a:t>, </a:t>
            </a:r>
            <a:r>
              <a:rPr sz="1400" dirty="0" err="1"/>
              <a:t>возвращая</a:t>
            </a:r>
            <a:r>
              <a:rPr sz="1400" dirty="0"/>
              <a:t> </a:t>
            </a:r>
            <a:r>
              <a:rPr sz="1400" dirty="0" err="1"/>
              <a:t>коже</a:t>
            </a:r>
            <a:r>
              <a:rPr sz="1400" dirty="0"/>
              <a:t> </a:t>
            </a:r>
            <a:r>
              <a:rPr sz="1400" dirty="0" err="1"/>
              <a:t>свежий</a:t>
            </a:r>
            <a:r>
              <a:rPr sz="1400" dirty="0"/>
              <a:t>, </a:t>
            </a:r>
            <a:r>
              <a:rPr sz="1400" dirty="0" err="1"/>
              <a:t>отдохнувший</a:t>
            </a:r>
            <a:r>
              <a:rPr sz="1400" dirty="0"/>
              <a:t> </a:t>
            </a:r>
            <a:r>
              <a:rPr sz="1400" dirty="0" err="1"/>
              <a:t>вид</a:t>
            </a:r>
            <a:endParaRPr sz="1400" dirty="0"/>
          </a:p>
          <a:p>
            <a:pPr marL="226313" indent="-226313" defTabSz="905255">
              <a:lnSpc>
                <a:spcPct val="90000"/>
              </a:lnSpc>
              <a:buSzPct val="100000"/>
              <a:buFont typeface="Arial"/>
              <a:buChar char="•"/>
              <a:defRPr sz="1584"/>
            </a:pPr>
            <a:endParaRPr sz="2475" dirty="0"/>
          </a:p>
          <a:p>
            <a:pPr defTabSz="905255">
              <a:lnSpc>
                <a:spcPct val="90000"/>
              </a:lnSpc>
              <a:defRPr sz="1386"/>
            </a:pPr>
            <a:r>
              <a:rPr dirty="0"/>
              <a:t>*</a:t>
            </a:r>
            <a:r>
              <a:rPr sz="1188" dirty="0" err="1"/>
              <a:t>Открытое</a:t>
            </a:r>
            <a:r>
              <a:rPr sz="1188" dirty="0"/>
              <a:t> </a:t>
            </a:r>
            <a:r>
              <a:rPr sz="1188" dirty="0" err="1"/>
              <a:t>контролируемое</a:t>
            </a:r>
            <a:r>
              <a:rPr sz="1188" dirty="0"/>
              <a:t> </a:t>
            </a:r>
            <a:r>
              <a:rPr sz="1188" dirty="0" err="1"/>
              <a:t>исследование</a:t>
            </a:r>
            <a:r>
              <a:rPr sz="1188" dirty="0"/>
              <a:t> </a:t>
            </a:r>
            <a:r>
              <a:rPr sz="1188" dirty="0" err="1"/>
              <a:t>по</a:t>
            </a:r>
            <a:r>
              <a:rPr sz="1188" dirty="0"/>
              <a:t> </a:t>
            </a:r>
            <a:r>
              <a:rPr sz="1188" dirty="0" err="1"/>
              <a:t>изучению</a:t>
            </a:r>
            <a:r>
              <a:rPr sz="1188" dirty="0"/>
              <a:t> </a:t>
            </a:r>
            <a:r>
              <a:rPr sz="1188" dirty="0" err="1"/>
              <a:t>клинической</a:t>
            </a:r>
            <a:r>
              <a:rPr sz="1188" dirty="0"/>
              <a:t> </a:t>
            </a:r>
            <a:r>
              <a:rPr sz="1188" dirty="0" err="1"/>
              <a:t>эффективности</a:t>
            </a:r>
            <a:r>
              <a:rPr sz="1188" dirty="0"/>
              <a:t> </a:t>
            </a:r>
            <a:r>
              <a:rPr sz="1188" dirty="0" err="1"/>
              <a:t>средства</a:t>
            </a:r>
            <a:r>
              <a:rPr sz="1188" dirty="0"/>
              <a:t> </a:t>
            </a:r>
            <a:r>
              <a:rPr sz="1188" dirty="0" err="1"/>
              <a:t>косметического</a:t>
            </a:r>
            <a:r>
              <a:rPr sz="1188" dirty="0"/>
              <a:t> ПИЛИНГ </a:t>
            </a:r>
            <a:r>
              <a:rPr sz="1188" dirty="0" err="1"/>
              <a:t>PeelArm</a:t>
            </a:r>
            <a:r>
              <a:rPr sz="1188" dirty="0"/>
              <a:t> EPIGEN </a:t>
            </a:r>
            <a:r>
              <a:rPr sz="1188" dirty="0" err="1"/>
              <a:t>марки</a:t>
            </a:r>
            <a:r>
              <a:rPr sz="1188" dirty="0"/>
              <a:t> «FENISTERE» </a:t>
            </a:r>
            <a:r>
              <a:rPr sz="1188" dirty="0" err="1"/>
              <a:t>выполнено</a:t>
            </a:r>
            <a:r>
              <a:rPr sz="1188" dirty="0"/>
              <a:t> </a:t>
            </a:r>
            <a:r>
              <a:rPr sz="1188" dirty="0" err="1"/>
              <a:t>на</a:t>
            </a:r>
            <a:r>
              <a:rPr sz="1188" dirty="0"/>
              <a:t> </a:t>
            </a:r>
            <a:r>
              <a:rPr sz="1188" dirty="0" err="1"/>
              <a:t>базе</a:t>
            </a:r>
            <a:r>
              <a:rPr sz="1188" dirty="0"/>
              <a:t> </a:t>
            </a:r>
            <a:r>
              <a:rPr sz="1188" dirty="0" err="1"/>
              <a:t>Медицинского</a:t>
            </a:r>
            <a:r>
              <a:rPr sz="1188" dirty="0"/>
              <a:t> </a:t>
            </a:r>
            <a:r>
              <a:rPr sz="1188" dirty="0" err="1"/>
              <a:t>Центра</a:t>
            </a:r>
            <a:r>
              <a:rPr sz="1188" dirty="0"/>
              <a:t> ООО «НПЦ «</a:t>
            </a:r>
            <a:r>
              <a:rPr sz="1188" dirty="0" err="1"/>
              <a:t>КосмоПродТест</a:t>
            </a:r>
            <a:r>
              <a:rPr sz="1188" dirty="0"/>
              <a:t>» </a:t>
            </a:r>
            <a:endParaRPr sz="2475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0E9500-C006-49B6-89BC-F238411410B2}"/>
              </a:ext>
            </a:extLst>
          </p:cNvPr>
          <p:cNvSpPr txBox="1"/>
          <p:nvPr/>
        </p:nvSpPr>
        <p:spPr>
          <a:xfrm>
            <a:off x="1258028" y="3471246"/>
            <a:ext cx="6502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lang="ru-RU" dirty="0">
                <a:solidFill>
                  <a:schemeClr val="tx1"/>
                </a:solidFill>
              </a:rPr>
              <a:t>+29</a:t>
            </a:r>
            <a:r>
              <a:rPr dirty="0">
                <a:solidFill>
                  <a:schemeClr val="tx1"/>
                </a:solidFill>
              </a:rPr>
              <a:t>%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0E303AF5-F1F1-4B0B-83BE-8DDF7CF2E36C}"/>
              </a:ext>
            </a:extLst>
          </p:cNvPr>
          <p:cNvSpPr txBox="1"/>
          <p:nvPr/>
        </p:nvSpPr>
        <p:spPr>
          <a:xfrm>
            <a:off x="2952497" y="2885356"/>
            <a:ext cx="6502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lang="ru-RU" dirty="0"/>
              <a:t>+85</a:t>
            </a:r>
            <a:r>
              <a:rPr dirty="0"/>
              <a:t>%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865E9F60-14A9-491A-884E-AC86214BDB37}"/>
              </a:ext>
            </a:extLst>
          </p:cNvPr>
          <p:cNvSpPr txBox="1"/>
          <p:nvPr/>
        </p:nvSpPr>
        <p:spPr>
          <a:xfrm>
            <a:off x="4700288" y="4641957"/>
            <a:ext cx="6502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dirty="0"/>
              <a:t>-</a:t>
            </a:r>
            <a:r>
              <a:rPr lang="ru-RU" dirty="0"/>
              <a:t>35</a:t>
            </a:r>
            <a:r>
              <a:rPr dirty="0"/>
              <a:t>%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EBEEF837-BC57-4103-933A-0CCC7516E54C}"/>
              </a:ext>
            </a:extLst>
          </p:cNvPr>
          <p:cNvSpPr txBox="1"/>
          <p:nvPr/>
        </p:nvSpPr>
        <p:spPr>
          <a:xfrm>
            <a:off x="634520" y="4270099"/>
            <a:ext cx="18186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lang="ru-RU" sz="1200" dirty="0"/>
              <a:t>Эластичность</a:t>
            </a:r>
            <a:endParaRPr sz="1200" dirty="0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8FA91CE9-443D-4D85-86B8-E0C8F3847264}"/>
              </a:ext>
            </a:extLst>
          </p:cNvPr>
          <p:cNvSpPr txBox="1"/>
          <p:nvPr/>
        </p:nvSpPr>
        <p:spPr>
          <a:xfrm>
            <a:off x="2761847" y="4270099"/>
            <a:ext cx="99637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/>
          </a:lstStyle>
          <a:p>
            <a:r>
              <a:rPr lang="ru-RU" sz="1200" dirty="0"/>
              <a:t>Цвет и тон </a:t>
            </a:r>
          </a:p>
          <a:p>
            <a:r>
              <a:rPr lang="ru-RU" sz="1200" dirty="0"/>
              <a:t>кожи</a:t>
            </a:r>
            <a:endParaRPr sz="1200" dirty="0"/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060AB46C-B884-437C-B48C-8B46421C6396}"/>
              </a:ext>
            </a:extLst>
          </p:cNvPr>
          <p:cNvSpPr txBox="1"/>
          <p:nvPr/>
        </p:nvSpPr>
        <p:spPr>
          <a:xfrm>
            <a:off x="4316962" y="3328476"/>
            <a:ext cx="134088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/>
          </a:lstStyle>
          <a:p>
            <a:r>
              <a:rPr lang="ru-RU" sz="1200" dirty="0"/>
              <a:t>Выраженность </a:t>
            </a:r>
          </a:p>
          <a:p>
            <a:r>
              <a:rPr lang="ru-RU" sz="1200" dirty="0"/>
              <a:t>мелких </a:t>
            </a:r>
          </a:p>
          <a:p>
            <a:r>
              <a:rPr lang="ru-RU" sz="1200" dirty="0"/>
              <a:t>поверхностных </a:t>
            </a:r>
          </a:p>
          <a:p>
            <a:r>
              <a:rPr lang="ru-RU" sz="1200" dirty="0"/>
              <a:t>морщин</a:t>
            </a:r>
            <a:endParaRPr sz="12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4E6BE4-9AB8-4EEA-90E1-1874AC0FF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9" y="5751023"/>
            <a:ext cx="873839" cy="743564"/>
          </a:xfrm>
          <a:prstGeom prst="rect">
            <a:avLst/>
          </a:prstGeom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16134744-81E1-4EBB-8A67-24556095B8AC}"/>
              </a:ext>
            </a:extLst>
          </p:cNvPr>
          <p:cNvSpPr txBox="1"/>
          <p:nvPr/>
        </p:nvSpPr>
        <p:spPr>
          <a:xfrm>
            <a:off x="1471990" y="5864683"/>
            <a:ext cx="624326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2000" dirty="0" smtClean="0">
                <a:solidFill>
                  <a:schemeClr val="bg2"/>
                </a:solidFill>
                <a:latin typeface="Circe Bold" panose="020B0602020203020203" pitchFamily="34" charset="-52"/>
              </a:rPr>
              <a:t>Данные из клинических исследований</a:t>
            </a:r>
          </a:p>
          <a:p>
            <a:pPr>
              <a:defRPr sz="3600"/>
            </a:pPr>
            <a:r>
              <a:rPr lang="ru-RU" sz="2000" dirty="0" smtClean="0">
                <a:solidFill>
                  <a:schemeClr val="bg2"/>
                </a:solidFill>
                <a:latin typeface="Circe Bold" panose="020B0602020203020203" pitchFamily="34" charset="-52"/>
              </a:rPr>
              <a:t>Лаборатории РОСТЕСТ России</a:t>
            </a:r>
            <a:endParaRPr lang="en-US" sz="2000" dirty="0">
              <a:solidFill>
                <a:schemeClr val="bg2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40556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1EFD9-E322-4F22-80C5-AB36144A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46" y="142781"/>
            <a:ext cx="7022969" cy="11445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C00000"/>
                </a:solidFill>
              </a:rPr>
              <a:t>Очищающий мусс-</a:t>
            </a:r>
            <a:r>
              <a:rPr lang="ru-RU" b="1" dirty="0" err="1">
                <a:solidFill>
                  <a:srgbClr val="C00000"/>
                </a:solidFill>
              </a:rPr>
              <a:t>кератолитик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225" y="431325"/>
            <a:ext cx="219402" cy="9804"/>
          </a:xfrm>
          <a:prstGeom prst="rect">
            <a:avLst/>
          </a:prstGeom>
        </p:spPr>
      </p:pic>
      <p:pic>
        <p:nvPicPr>
          <p:cNvPr id="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4075" y="431325"/>
            <a:ext cx="219402" cy="9804"/>
          </a:xfrm>
          <a:prstGeom prst="rect">
            <a:avLst/>
          </a:prstGeom>
        </p:spPr>
      </p:pic>
      <p:pic>
        <p:nvPicPr>
          <p:cNvPr id="6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4075" y="587740"/>
            <a:ext cx="198391" cy="9804"/>
          </a:xfrm>
          <a:prstGeom prst="rect">
            <a:avLst/>
          </a:prstGeom>
        </p:spPr>
      </p:pic>
      <p:pic>
        <p:nvPicPr>
          <p:cNvPr id="7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3884" y="587740"/>
            <a:ext cx="198417" cy="9804"/>
          </a:xfrm>
          <a:prstGeom prst="rect">
            <a:avLst/>
          </a:prstGeom>
        </p:spPr>
      </p:pic>
      <p:pic>
        <p:nvPicPr>
          <p:cNvPr id="8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3883" y="431325"/>
            <a:ext cx="219409" cy="9804"/>
          </a:xfrm>
          <a:prstGeom prst="rect">
            <a:avLst/>
          </a:prstGeom>
        </p:spPr>
      </p:pic>
      <p:grpSp>
        <p:nvGrpSpPr>
          <p:cNvPr id="9" name="object 11"/>
          <p:cNvGrpSpPr/>
          <p:nvPr/>
        </p:nvGrpSpPr>
        <p:grpSpPr>
          <a:xfrm>
            <a:off x="-5921" y="431261"/>
            <a:ext cx="2820598" cy="618798"/>
            <a:chOff x="-10470" y="711182"/>
            <a:chExt cx="4651375" cy="1020444"/>
          </a:xfrm>
        </p:grpSpPr>
        <p:pic>
          <p:nvPicPr>
            <p:cNvPr id="10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831" y="969237"/>
              <a:ext cx="327162" cy="274106"/>
            </a:xfrm>
            <a:prstGeom prst="rect">
              <a:avLst/>
            </a:prstGeom>
          </p:spPr>
        </p:pic>
        <p:pic>
          <p:nvPicPr>
            <p:cNvPr id="11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3332" y="711255"/>
              <a:ext cx="15417" cy="532088"/>
            </a:xfrm>
            <a:prstGeom prst="rect">
              <a:avLst/>
            </a:prstGeom>
          </p:spPr>
        </p:pic>
        <p:pic>
          <p:nvPicPr>
            <p:cNvPr id="12" name="object 1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495" y="711255"/>
              <a:ext cx="361800" cy="532119"/>
            </a:xfrm>
            <a:prstGeom prst="rect">
              <a:avLst/>
            </a:prstGeom>
          </p:spPr>
        </p:pic>
        <p:pic>
          <p:nvPicPr>
            <p:cNvPr id="13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06037" y="711255"/>
              <a:ext cx="15417" cy="532088"/>
            </a:xfrm>
            <a:prstGeom prst="rect">
              <a:avLst/>
            </a:prstGeom>
          </p:spPr>
        </p:pic>
        <p:pic>
          <p:nvPicPr>
            <p:cNvPr id="14" name="object 1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9190" y="711308"/>
              <a:ext cx="442028" cy="532025"/>
            </a:xfrm>
            <a:prstGeom prst="rect">
              <a:avLst/>
            </a:prstGeom>
          </p:spPr>
        </p:pic>
        <p:pic>
          <p:nvPicPr>
            <p:cNvPr id="15" name="object 1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3877" y="711182"/>
              <a:ext cx="432112" cy="532245"/>
            </a:xfrm>
            <a:prstGeom prst="rect">
              <a:avLst/>
            </a:prstGeom>
          </p:spPr>
        </p:pic>
        <p:pic>
          <p:nvPicPr>
            <p:cNvPr id="16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76418" y="1227156"/>
              <a:ext cx="361852" cy="16177"/>
            </a:xfrm>
            <a:prstGeom prst="rect">
              <a:avLst/>
            </a:prstGeom>
          </p:spPr>
        </p:pic>
        <p:pic>
          <p:nvPicPr>
            <p:cNvPr id="17" name="object 1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870" y="711203"/>
              <a:ext cx="396574" cy="532224"/>
            </a:xfrm>
            <a:prstGeom prst="rect">
              <a:avLst/>
            </a:prstGeom>
          </p:spPr>
        </p:pic>
        <p:pic>
          <p:nvPicPr>
            <p:cNvPr id="18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83133" y="1227156"/>
              <a:ext cx="361821" cy="16177"/>
            </a:xfrm>
            <a:prstGeom prst="rect">
              <a:avLst/>
            </a:prstGeom>
          </p:spPr>
        </p:pic>
        <p:sp>
          <p:nvSpPr>
            <p:cNvPr id="19" name="object 21"/>
            <p:cNvSpPr/>
            <p:nvPr/>
          </p:nvSpPr>
          <p:spPr>
            <a:xfrm>
              <a:off x="0" y="1163660"/>
              <a:ext cx="4630420" cy="557530"/>
            </a:xfrm>
            <a:custGeom>
              <a:avLst/>
              <a:gdLst/>
              <a:ahLst/>
              <a:cxnLst/>
              <a:rect l="l" t="t" r="r" b="b"/>
              <a:pathLst>
                <a:path w="4630420" h="557530">
                  <a:moveTo>
                    <a:pt x="0" y="556967"/>
                  </a:moveTo>
                  <a:lnTo>
                    <a:pt x="4261702" y="556967"/>
                  </a:lnTo>
                  <a:lnTo>
                    <a:pt x="4629837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0" name="object 22"/>
          <p:cNvGrpSpPr/>
          <p:nvPr/>
        </p:nvGrpSpPr>
        <p:grpSpPr>
          <a:xfrm>
            <a:off x="2922055" y="263786"/>
            <a:ext cx="788612" cy="670397"/>
            <a:chOff x="4817979" y="435002"/>
            <a:chExt cx="1300480" cy="1105535"/>
          </a:xfrm>
        </p:grpSpPr>
        <p:pic>
          <p:nvPicPr>
            <p:cNvPr id="21" name="object 2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079" y="964358"/>
              <a:ext cx="68385" cy="114488"/>
            </a:xfrm>
            <a:prstGeom prst="rect">
              <a:avLst/>
            </a:prstGeom>
          </p:spPr>
        </p:pic>
        <p:pic>
          <p:nvPicPr>
            <p:cNvPr id="22" name="object 24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395" y="964514"/>
              <a:ext cx="73296" cy="114488"/>
            </a:xfrm>
            <a:prstGeom prst="rect">
              <a:avLst/>
            </a:prstGeom>
          </p:spPr>
        </p:pic>
        <p:sp>
          <p:nvSpPr>
            <p:cNvPr id="23" name="object 25"/>
            <p:cNvSpPr/>
            <p:nvPr/>
          </p:nvSpPr>
          <p:spPr>
            <a:xfrm>
              <a:off x="5383984" y="964514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64" y="0"/>
                  </a:moveTo>
                  <a:lnTo>
                    <a:pt x="0" y="0"/>
                  </a:lnTo>
                  <a:lnTo>
                    <a:pt x="0" y="114488"/>
                  </a:lnTo>
                  <a:lnTo>
                    <a:pt x="19664" y="114488"/>
                  </a:lnTo>
                  <a:lnTo>
                    <a:pt x="1966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6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021" y="964513"/>
              <a:ext cx="100803" cy="114488"/>
            </a:xfrm>
            <a:prstGeom prst="rect">
              <a:avLst/>
            </a:prstGeom>
          </p:spPr>
        </p:pic>
        <p:pic>
          <p:nvPicPr>
            <p:cNvPr id="25" name="object 2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1231" y="964358"/>
              <a:ext cx="68374" cy="114488"/>
            </a:xfrm>
            <a:prstGeom prst="rect">
              <a:avLst/>
            </a:prstGeom>
          </p:spPr>
        </p:pic>
        <p:pic>
          <p:nvPicPr>
            <p:cNvPr id="26" name="object 28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4827" y="964514"/>
              <a:ext cx="88060" cy="114488"/>
            </a:xfrm>
            <a:prstGeom prst="rect">
              <a:avLst/>
            </a:prstGeom>
          </p:spPr>
        </p:pic>
        <p:pic>
          <p:nvPicPr>
            <p:cNvPr id="27" name="object 29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979" y="435002"/>
              <a:ext cx="1300159" cy="1105275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4232635" y="1811213"/>
            <a:ext cx="749578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Мусс-</a:t>
            </a:r>
            <a:r>
              <a:rPr lang="ru-RU" sz="1800" dirty="0" err="1"/>
              <a:t>кератолитик</a:t>
            </a:r>
            <a:r>
              <a:rPr lang="ru-RU" sz="1800" dirty="0"/>
              <a:t> с AHA кислотами (гликолевой и молочной) и энзимами граната для очищения и подготовки кожи к интенсивному уходу</a:t>
            </a:r>
          </a:p>
          <a:p>
            <a:r>
              <a:rPr lang="ru-RU" sz="1800" dirty="0"/>
              <a:t>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/>
              <a:t>Способствует эксфолиации омертвевших клеток эпидермиса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/>
              <a:t>Обеспечивает тщательное очищение и усиливает восприимчивость кожи к воздействию пилинга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/>
              <a:t>Препятствует закупорке пор и появлению </a:t>
            </a:r>
            <a:r>
              <a:rPr lang="ru-RU" sz="1800" dirty="0" err="1"/>
              <a:t>камедонов</a:t>
            </a:r>
            <a:r>
              <a:rPr lang="ru-RU" sz="1800" dirty="0"/>
              <a:t> и воспалений, сужает поры, уменьшает жирный блеск, выравнивает цвет и текстуру кожи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/>
              <a:t>Способствует обновлению и регенерации дермы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В результате обновления кожа приобретает ровный, сияющий тон, выравнивается ее рельеф</a:t>
            </a:r>
          </a:p>
          <a:p>
            <a:endParaRPr lang="ru-RU" dirty="0"/>
          </a:p>
          <a:p>
            <a:r>
              <a:rPr lang="ru-RU" dirty="0"/>
              <a:t>Рекомендуется для нормальной, комбинированной и жирной кожи, склонной к появлению акне и при гиперкератозе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2BE2EA-BB66-4FDE-8DAD-BC121CD9C147}"/>
              </a:ext>
            </a:extLst>
          </p:cNvPr>
          <p:cNvSpPr txBox="1"/>
          <p:nvPr/>
        </p:nvSpPr>
        <p:spPr>
          <a:xfrm>
            <a:off x="4553146" y="934025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для 1 этапа процедуры </a:t>
            </a:r>
            <a:endParaRPr lang="ru-RU" sz="2400" dirty="0"/>
          </a:p>
        </p:txBody>
      </p:sp>
      <p:pic>
        <p:nvPicPr>
          <p:cNvPr id="33" name="Рисунок 32" descr="Изображение выглядит как текст, предметы личной гигиены&#10;&#10;Автоматически созданное описание">
            <a:extLst>
              <a:ext uri="{FF2B5EF4-FFF2-40B4-BE49-F238E27FC236}">
                <a16:creationId xmlns:a16="http://schemas.microsoft.com/office/drawing/2014/main" id="{6FDEAB69-3B7E-4A55-918B-2E16DCD45E8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0" t="10290" r="36896" b="15652"/>
          <a:stretch/>
        </p:blipFill>
        <p:spPr>
          <a:xfrm>
            <a:off x="872066" y="1687398"/>
            <a:ext cx="1760433" cy="46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42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225" y="431325"/>
            <a:ext cx="219402" cy="9804"/>
          </a:xfrm>
          <a:prstGeom prst="rect">
            <a:avLst/>
          </a:prstGeom>
        </p:spPr>
      </p:pic>
      <p:pic>
        <p:nvPicPr>
          <p:cNvPr id="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4075" y="431325"/>
            <a:ext cx="219402" cy="9804"/>
          </a:xfrm>
          <a:prstGeom prst="rect">
            <a:avLst/>
          </a:prstGeom>
        </p:spPr>
      </p:pic>
      <p:pic>
        <p:nvPicPr>
          <p:cNvPr id="6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4075" y="587740"/>
            <a:ext cx="198391" cy="9804"/>
          </a:xfrm>
          <a:prstGeom prst="rect">
            <a:avLst/>
          </a:prstGeom>
        </p:spPr>
      </p:pic>
      <p:pic>
        <p:nvPicPr>
          <p:cNvPr id="7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3884" y="587740"/>
            <a:ext cx="198417" cy="9804"/>
          </a:xfrm>
          <a:prstGeom prst="rect">
            <a:avLst/>
          </a:prstGeom>
        </p:spPr>
      </p:pic>
      <p:pic>
        <p:nvPicPr>
          <p:cNvPr id="8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3883" y="431325"/>
            <a:ext cx="219409" cy="9804"/>
          </a:xfrm>
          <a:prstGeom prst="rect">
            <a:avLst/>
          </a:prstGeom>
        </p:spPr>
      </p:pic>
      <p:grpSp>
        <p:nvGrpSpPr>
          <p:cNvPr id="9" name="object 11"/>
          <p:cNvGrpSpPr/>
          <p:nvPr/>
        </p:nvGrpSpPr>
        <p:grpSpPr>
          <a:xfrm>
            <a:off x="-5921" y="431261"/>
            <a:ext cx="2820598" cy="618798"/>
            <a:chOff x="-10470" y="711182"/>
            <a:chExt cx="4651375" cy="1020444"/>
          </a:xfrm>
        </p:grpSpPr>
        <p:pic>
          <p:nvPicPr>
            <p:cNvPr id="10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831" y="969237"/>
              <a:ext cx="327162" cy="274106"/>
            </a:xfrm>
            <a:prstGeom prst="rect">
              <a:avLst/>
            </a:prstGeom>
          </p:spPr>
        </p:pic>
        <p:pic>
          <p:nvPicPr>
            <p:cNvPr id="11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3332" y="711255"/>
              <a:ext cx="15417" cy="532088"/>
            </a:xfrm>
            <a:prstGeom prst="rect">
              <a:avLst/>
            </a:prstGeom>
          </p:spPr>
        </p:pic>
        <p:pic>
          <p:nvPicPr>
            <p:cNvPr id="12" name="object 1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495" y="711255"/>
              <a:ext cx="361800" cy="532119"/>
            </a:xfrm>
            <a:prstGeom prst="rect">
              <a:avLst/>
            </a:prstGeom>
          </p:spPr>
        </p:pic>
        <p:pic>
          <p:nvPicPr>
            <p:cNvPr id="13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06037" y="711255"/>
              <a:ext cx="15417" cy="532088"/>
            </a:xfrm>
            <a:prstGeom prst="rect">
              <a:avLst/>
            </a:prstGeom>
          </p:spPr>
        </p:pic>
        <p:pic>
          <p:nvPicPr>
            <p:cNvPr id="14" name="object 1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9190" y="711308"/>
              <a:ext cx="442028" cy="532025"/>
            </a:xfrm>
            <a:prstGeom prst="rect">
              <a:avLst/>
            </a:prstGeom>
          </p:spPr>
        </p:pic>
        <p:pic>
          <p:nvPicPr>
            <p:cNvPr id="15" name="object 1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3877" y="711182"/>
              <a:ext cx="432112" cy="532245"/>
            </a:xfrm>
            <a:prstGeom prst="rect">
              <a:avLst/>
            </a:prstGeom>
          </p:spPr>
        </p:pic>
        <p:pic>
          <p:nvPicPr>
            <p:cNvPr id="16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76418" y="1227156"/>
              <a:ext cx="361852" cy="16177"/>
            </a:xfrm>
            <a:prstGeom prst="rect">
              <a:avLst/>
            </a:prstGeom>
          </p:spPr>
        </p:pic>
        <p:pic>
          <p:nvPicPr>
            <p:cNvPr id="17" name="object 1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870" y="711203"/>
              <a:ext cx="396574" cy="532224"/>
            </a:xfrm>
            <a:prstGeom prst="rect">
              <a:avLst/>
            </a:prstGeom>
          </p:spPr>
        </p:pic>
        <p:pic>
          <p:nvPicPr>
            <p:cNvPr id="18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83133" y="1227156"/>
              <a:ext cx="361821" cy="16177"/>
            </a:xfrm>
            <a:prstGeom prst="rect">
              <a:avLst/>
            </a:prstGeom>
          </p:spPr>
        </p:pic>
        <p:sp>
          <p:nvSpPr>
            <p:cNvPr id="19" name="object 21"/>
            <p:cNvSpPr/>
            <p:nvPr/>
          </p:nvSpPr>
          <p:spPr>
            <a:xfrm>
              <a:off x="0" y="1163660"/>
              <a:ext cx="4630420" cy="557530"/>
            </a:xfrm>
            <a:custGeom>
              <a:avLst/>
              <a:gdLst/>
              <a:ahLst/>
              <a:cxnLst/>
              <a:rect l="l" t="t" r="r" b="b"/>
              <a:pathLst>
                <a:path w="4630420" h="557530">
                  <a:moveTo>
                    <a:pt x="0" y="556967"/>
                  </a:moveTo>
                  <a:lnTo>
                    <a:pt x="4261702" y="556967"/>
                  </a:lnTo>
                  <a:lnTo>
                    <a:pt x="4629837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0" name="object 22"/>
          <p:cNvGrpSpPr/>
          <p:nvPr/>
        </p:nvGrpSpPr>
        <p:grpSpPr>
          <a:xfrm>
            <a:off x="2922055" y="263786"/>
            <a:ext cx="788612" cy="670397"/>
            <a:chOff x="4817979" y="435002"/>
            <a:chExt cx="1300480" cy="1105535"/>
          </a:xfrm>
        </p:grpSpPr>
        <p:pic>
          <p:nvPicPr>
            <p:cNvPr id="21" name="object 2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079" y="964358"/>
              <a:ext cx="68385" cy="114488"/>
            </a:xfrm>
            <a:prstGeom prst="rect">
              <a:avLst/>
            </a:prstGeom>
          </p:spPr>
        </p:pic>
        <p:pic>
          <p:nvPicPr>
            <p:cNvPr id="22" name="object 24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395" y="964514"/>
              <a:ext cx="73296" cy="114488"/>
            </a:xfrm>
            <a:prstGeom prst="rect">
              <a:avLst/>
            </a:prstGeom>
          </p:spPr>
        </p:pic>
        <p:sp>
          <p:nvSpPr>
            <p:cNvPr id="23" name="object 25"/>
            <p:cNvSpPr/>
            <p:nvPr/>
          </p:nvSpPr>
          <p:spPr>
            <a:xfrm>
              <a:off x="5383984" y="964514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64" y="0"/>
                  </a:moveTo>
                  <a:lnTo>
                    <a:pt x="0" y="0"/>
                  </a:lnTo>
                  <a:lnTo>
                    <a:pt x="0" y="114488"/>
                  </a:lnTo>
                  <a:lnTo>
                    <a:pt x="19664" y="114488"/>
                  </a:lnTo>
                  <a:lnTo>
                    <a:pt x="1966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6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021" y="964513"/>
              <a:ext cx="100803" cy="114488"/>
            </a:xfrm>
            <a:prstGeom prst="rect">
              <a:avLst/>
            </a:prstGeom>
          </p:spPr>
        </p:pic>
        <p:pic>
          <p:nvPicPr>
            <p:cNvPr id="25" name="object 2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1231" y="964358"/>
              <a:ext cx="68374" cy="114488"/>
            </a:xfrm>
            <a:prstGeom prst="rect">
              <a:avLst/>
            </a:prstGeom>
          </p:spPr>
        </p:pic>
        <p:pic>
          <p:nvPicPr>
            <p:cNvPr id="26" name="object 28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4827" y="964514"/>
              <a:ext cx="88060" cy="114488"/>
            </a:xfrm>
            <a:prstGeom prst="rect">
              <a:avLst/>
            </a:prstGeom>
          </p:spPr>
        </p:pic>
        <p:pic>
          <p:nvPicPr>
            <p:cNvPr id="27" name="object 29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979" y="435002"/>
              <a:ext cx="1300159" cy="1105275"/>
            </a:xfrm>
            <a:prstGeom prst="rect">
              <a:avLst/>
            </a:prstGeom>
          </p:spPr>
        </p:pic>
      </p:grp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EFCCFE75-7505-43EB-A07D-DF634F42E913}"/>
              </a:ext>
            </a:extLst>
          </p:cNvPr>
          <p:cNvSpPr txBox="1">
            <a:spLocks/>
          </p:cNvSpPr>
          <p:nvPr/>
        </p:nvSpPr>
        <p:spPr>
          <a:xfrm>
            <a:off x="4310038" y="142781"/>
            <a:ext cx="7690284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C00000"/>
                </a:solidFill>
              </a:rPr>
              <a:t>Крем «Экспресс-восстановление»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7599E-96AD-455E-A8DA-8A68FAC27436}"/>
              </a:ext>
            </a:extLst>
          </p:cNvPr>
          <p:cNvSpPr txBox="1"/>
          <p:nvPr/>
        </p:nvSpPr>
        <p:spPr>
          <a:xfrm>
            <a:off x="4232635" y="1811213"/>
            <a:ext cx="749578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Эффективное средство для быстрого заживления и восстановления кожи после пилинга с AD-RESYL®, </a:t>
            </a:r>
            <a:r>
              <a:rPr lang="ru-RU" sz="1800" dirty="0" err="1"/>
              <a:t>пантенолом</a:t>
            </a:r>
            <a:r>
              <a:rPr lang="ru-RU" sz="1800" dirty="0"/>
              <a:t>, </a:t>
            </a:r>
            <a:r>
              <a:rPr lang="ru-RU" sz="1800" dirty="0" err="1"/>
              <a:t>бисабололом</a:t>
            </a:r>
            <a:r>
              <a:rPr lang="ru-RU" sz="1800" dirty="0"/>
              <a:t> и </a:t>
            </a:r>
            <a:r>
              <a:rPr lang="ru-RU" sz="1800" dirty="0" err="1"/>
              <a:t>сквалАном</a:t>
            </a:r>
            <a:endParaRPr lang="ru-RU" sz="1800" dirty="0"/>
          </a:p>
          <a:p>
            <a:endParaRPr lang="ru-RU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Восстанавливает защитные функции кожи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Возвращает коже здоровый вид, увлажняет, успокаивает и заживляет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Значительно улучшает качество жизни пациентам с </a:t>
            </a:r>
            <a:r>
              <a:rPr lang="ru-RU" dirty="0" err="1"/>
              <a:t>атопичной</a:t>
            </a:r>
            <a:r>
              <a:rPr lang="ru-RU" dirty="0"/>
              <a:t> кожей, дерматитами</a:t>
            </a:r>
            <a:r>
              <a:rPr lang="ru-RU" sz="1800" dirty="0"/>
              <a:t>, экземой, раздражением и сухостью</a:t>
            </a:r>
          </a:p>
          <a:p>
            <a:endParaRPr lang="ru-RU" sz="1800" dirty="0"/>
          </a:p>
          <a:p>
            <a:r>
              <a:rPr lang="ru-RU" sz="1800" dirty="0"/>
              <a:t>В основе крема – натуральный эмульгатор, на основе оливкового масла, представляющий собой сложное сочетание жирных кислот, химически аналогичных липидному составу кожи, что способствует восстановлению и поддержанию целостности кожного барьера</a:t>
            </a:r>
          </a:p>
          <a:p>
            <a:r>
              <a:rPr lang="ru-RU" sz="1800" dirty="0"/>
              <a:t>Легкая эмульсия хорошо распределяется по поверхности кожи, не создает пленку – что делает его очень удобным при применении для поврежденной кожи</a:t>
            </a:r>
          </a:p>
          <a:p>
            <a:r>
              <a:rPr lang="ru-RU" sz="1800" dirty="0"/>
              <a:t>Не содержит красителей и отдушек, содержит мягкие консерванты</a:t>
            </a:r>
            <a:endParaRPr lang="ru-RU" dirty="0"/>
          </a:p>
          <a:p>
            <a:endParaRPr lang="ru-RU" sz="1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4E5DA6-8FFB-4AA9-B59C-CF546E01729B}"/>
              </a:ext>
            </a:extLst>
          </p:cNvPr>
          <p:cNvSpPr txBox="1"/>
          <p:nvPr/>
        </p:nvSpPr>
        <p:spPr>
          <a:xfrm>
            <a:off x="4335694" y="1043731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для 3 этапа процедуры </a:t>
            </a:r>
            <a:endParaRPr lang="ru-RU" sz="240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45CC81-86E8-4413-A5FF-8840F57A7CF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7088" t="9540" r="26226" b="15219"/>
          <a:stretch/>
        </p:blipFill>
        <p:spPr>
          <a:xfrm>
            <a:off x="1049646" y="1282988"/>
            <a:ext cx="2264573" cy="516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488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220" y="431325"/>
            <a:ext cx="219409" cy="98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4069" y="587740"/>
            <a:ext cx="198398" cy="98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4069" y="431325"/>
            <a:ext cx="219409" cy="98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3884" y="587740"/>
            <a:ext cx="198417" cy="98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3883" y="431325"/>
            <a:ext cx="219409" cy="980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-5921" y="431261"/>
            <a:ext cx="2820598" cy="618798"/>
            <a:chOff x="-10470" y="711182"/>
            <a:chExt cx="4651375" cy="1020444"/>
          </a:xfrm>
        </p:grpSpPr>
        <p:pic>
          <p:nvPicPr>
            <p:cNvPr id="19" name="object 1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831" y="969237"/>
              <a:ext cx="327162" cy="27410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3342" y="711255"/>
              <a:ext cx="15407" cy="5320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495" y="711255"/>
              <a:ext cx="361800" cy="5321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6037" y="711255"/>
              <a:ext cx="15417" cy="5320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9190" y="711308"/>
              <a:ext cx="442028" cy="5320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3877" y="711182"/>
              <a:ext cx="432112" cy="53224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76418" y="1227156"/>
              <a:ext cx="361852" cy="161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870" y="711203"/>
              <a:ext cx="396574" cy="5322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83133" y="1227156"/>
              <a:ext cx="361821" cy="1617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0" y="1163660"/>
              <a:ext cx="4630420" cy="557530"/>
            </a:xfrm>
            <a:custGeom>
              <a:avLst/>
              <a:gdLst/>
              <a:ahLst/>
              <a:cxnLst/>
              <a:rect l="l" t="t" r="r" b="b"/>
              <a:pathLst>
                <a:path w="4630420" h="557530">
                  <a:moveTo>
                    <a:pt x="0" y="556967"/>
                  </a:moveTo>
                  <a:lnTo>
                    <a:pt x="4261702" y="556967"/>
                  </a:lnTo>
                  <a:lnTo>
                    <a:pt x="4629837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922061" y="263786"/>
            <a:ext cx="788612" cy="670397"/>
            <a:chOff x="4817989" y="435002"/>
            <a:chExt cx="1300480" cy="1105535"/>
          </a:xfrm>
        </p:grpSpPr>
        <p:pic>
          <p:nvPicPr>
            <p:cNvPr id="30" name="object 30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079" y="964358"/>
              <a:ext cx="68385" cy="1144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395" y="964514"/>
              <a:ext cx="73306" cy="11448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383979" y="964514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74" y="0"/>
                  </a:moveTo>
                  <a:lnTo>
                    <a:pt x="0" y="0"/>
                  </a:lnTo>
                  <a:lnTo>
                    <a:pt x="0" y="114488"/>
                  </a:lnTo>
                  <a:lnTo>
                    <a:pt x="19674" y="114488"/>
                  </a:lnTo>
                  <a:lnTo>
                    <a:pt x="1967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3" name="object 33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021" y="964513"/>
              <a:ext cx="100813" cy="11448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1231" y="964358"/>
              <a:ext cx="68385" cy="1144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4827" y="964514"/>
              <a:ext cx="88060" cy="1144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989" y="435002"/>
              <a:ext cx="1300148" cy="1105275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9805" y="3651286"/>
            <a:ext cx="61767" cy="75221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1231545" y="1666829"/>
            <a:ext cx="3960000" cy="396000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2" name="Прямоугольник 51"/>
          <p:cNvSpPr/>
          <p:nvPr/>
        </p:nvSpPr>
        <p:spPr>
          <a:xfrm>
            <a:off x="1385373" y="5878573"/>
            <a:ext cx="10100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БЫЛО ДО, ТЕПЕРЬ НЕ ВАЖНО…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B2C3A2-6477-4D84-B03A-4EC975D465ED}"/>
              </a:ext>
            </a:extLst>
          </p:cNvPr>
          <p:cNvSpPr txBox="1"/>
          <p:nvPr/>
        </p:nvSpPr>
        <p:spPr>
          <a:xfrm>
            <a:off x="1156498" y="1235840"/>
            <a:ext cx="16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ПОСЛЕ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634768-E772-4E32-A338-2B3095ECFD5D}"/>
              </a:ext>
            </a:extLst>
          </p:cNvPr>
          <p:cNvSpPr txBox="1"/>
          <p:nvPr/>
        </p:nvSpPr>
        <p:spPr>
          <a:xfrm>
            <a:off x="6985798" y="1235840"/>
            <a:ext cx="16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6985798" y="1666829"/>
            <a:ext cx="3960000" cy="396000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6267" r="28271" b="27161"/>
          <a:stretch/>
        </p:blipFill>
        <p:spPr>
          <a:xfrm>
            <a:off x="1376296" y="1841056"/>
            <a:ext cx="3585481" cy="36936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28" y="1841056"/>
            <a:ext cx="3824339" cy="357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7909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6B05B-AEB7-40AF-B468-5C1B417C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037" y="86544"/>
            <a:ext cx="7454731" cy="113520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Протокол процедуры </a:t>
            </a:r>
            <a:r>
              <a:rPr lang="en-US" sz="3600" b="1" dirty="0" err="1">
                <a:solidFill>
                  <a:srgbClr val="C00000"/>
                </a:solidFill>
              </a:rPr>
              <a:t>PeelArm</a:t>
            </a:r>
            <a:r>
              <a:rPr lang="en-US" sz="3600" b="1" dirty="0">
                <a:solidFill>
                  <a:srgbClr val="C00000"/>
                </a:solidFill>
              </a:rPr>
              <a:t> EPIGEN</a:t>
            </a:r>
            <a:r>
              <a:rPr lang="ru-RU" sz="3600" b="1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54BFA-63CD-46A0-9C74-31EBC12AC730}"/>
              </a:ext>
            </a:extLst>
          </p:cNvPr>
          <p:cNvSpPr txBox="1"/>
          <p:nvPr/>
        </p:nvSpPr>
        <p:spPr>
          <a:xfrm>
            <a:off x="312921" y="1161631"/>
            <a:ext cx="11451847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 этап. Очищение</a:t>
            </a:r>
          </a:p>
          <a:p>
            <a:pPr>
              <a:spcBef>
                <a:spcPts val="0"/>
              </a:spcBef>
            </a:pPr>
            <a:endParaRPr lang="ru-RU" sz="800" dirty="0"/>
          </a:p>
          <a:p>
            <a:pPr>
              <a:spcBef>
                <a:spcPts val="0"/>
              </a:spcBef>
            </a:pPr>
            <a:r>
              <a:rPr lang="ru-RU" sz="1400" dirty="0"/>
              <a:t>Нанести очищающее средство в зависимости от типа кожи. Помассировать легкими движениями 1-2 минуты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Смыть теплой водой. Тщательно просушить кожу</a:t>
            </a:r>
          </a:p>
          <a:p>
            <a:pPr>
              <a:spcBef>
                <a:spcPts val="0"/>
              </a:spcBef>
            </a:pPr>
            <a:endParaRPr lang="ru-RU" sz="800" dirty="0"/>
          </a:p>
          <a:p>
            <a:r>
              <a:rPr lang="ru-RU" sz="1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 этап. Пилинг </a:t>
            </a:r>
            <a:r>
              <a:rPr lang="en-US" sz="16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PeelArm</a:t>
            </a:r>
            <a:r>
              <a:rPr lang="en-US" sz="1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EPIGEN </a:t>
            </a:r>
            <a:endParaRPr lang="ru-RU" sz="16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0"/>
              </a:spcBef>
            </a:pPr>
            <a:endParaRPr lang="ru-RU" sz="800" dirty="0"/>
          </a:p>
          <a:p>
            <a:pPr>
              <a:spcBef>
                <a:spcPts val="0"/>
              </a:spcBef>
            </a:pPr>
            <a:r>
              <a:rPr lang="ru-RU" sz="1400" dirty="0"/>
              <a:t>Процедура проводится в </a:t>
            </a:r>
            <a:r>
              <a:rPr lang="ru-RU" sz="1400" dirty="0" err="1"/>
              <a:t>нитриловых</a:t>
            </a:r>
            <a:r>
              <a:rPr lang="ru-RU" sz="1400" dirty="0"/>
              <a:t> перчатках! Тщательно встряхнуть флакон до объединения фаз. Пилинг наносить каплями по зонам (декольте, шея, лоб, нижняя треть лица, скуловая зона, область вокруг глаз, область над верхней губой)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Нанести пилинг на декольте 4-5 капель</a:t>
            </a:r>
          </a:p>
          <a:p>
            <a:pPr marL="342900" indent="-342900">
              <a:buFontTx/>
              <a:buAutoNum type="arabicPeriod"/>
            </a:pPr>
            <a:r>
              <a:rPr lang="ru-RU" sz="1400" dirty="0"/>
              <a:t>равномерно распределить его на обрабатываемой зоне и провести легкие </a:t>
            </a:r>
            <a:r>
              <a:rPr lang="ru-RU" sz="1400" dirty="0" err="1"/>
              <a:t>помпажные</a:t>
            </a:r>
            <a:r>
              <a:rPr lang="ru-RU" sz="1400" dirty="0"/>
              <a:t> движения до полного впитывания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Нанести пилинг на шею (4-5 капель). Повторить п.2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Нанести пилинг на лоб (3 капли). Повторить п.2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Повернуть голову клиента на бок. Нанести 4 капли пилинга на нижнюю треть лица Повторить п.2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Нанести второй слой пилинга. Повторить п.2, далее провести лифтинг массаж (пластические массажные движения: круговые, объёмные, глубокие. Манипуляция напоминает вписанные друг в друга спирали)                                    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Нанести третий слой пилинга. Повторить п.2. Еще раз провести пластические лифтинг движения и завершить Вибрационными движениями, которые обладают успокаивающим и расслабляющим действием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Последовательность нанесения пилинга на нижнюю и среднюю части лица: середина подбородка и левая нижняя треть лица, середина подбородка и правая нижняя треть лица, средняя часть лица справа, средняя часть лица слева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Пройти </a:t>
            </a:r>
            <a:r>
              <a:rPr lang="ru-RU" sz="1400" dirty="0" err="1"/>
              <a:t>периорбитальную</a:t>
            </a:r>
            <a:r>
              <a:rPr lang="ru-RU" sz="1400" dirty="0"/>
              <a:t> область 1-2 раза. Пилинг нанести на указательные пальцы. </a:t>
            </a:r>
            <a:r>
              <a:rPr lang="ru-RU" sz="1400" dirty="0" err="1"/>
              <a:t>Распеделить</a:t>
            </a:r>
            <a:r>
              <a:rPr lang="ru-RU" sz="1400" dirty="0"/>
              <a:t> легкими круговыми движениями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Так же обработать </a:t>
            </a:r>
            <a:r>
              <a:rPr lang="ru-RU" sz="1400" dirty="0" err="1"/>
              <a:t>периоральныю</a:t>
            </a:r>
            <a:r>
              <a:rPr lang="ru-RU" sz="1400" dirty="0"/>
              <a:t> зону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1400" dirty="0"/>
              <a:t>Смыть пилинг </a:t>
            </a:r>
            <a:r>
              <a:rPr lang="ru-RU" sz="1400" dirty="0" err="1"/>
              <a:t>пилинг</a:t>
            </a:r>
            <a:r>
              <a:rPr lang="ru-RU" sz="1400" dirty="0"/>
              <a:t> теплой водой в </a:t>
            </a:r>
            <a:r>
              <a:rPr lang="ru-RU" sz="1400" dirty="0" err="1"/>
              <a:t>обрятном</a:t>
            </a:r>
            <a:r>
              <a:rPr lang="ru-RU" sz="1400" dirty="0"/>
              <a:t> порядке от </a:t>
            </a:r>
            <a:r>
              <a:rPr lang="ru-RU" sz="1400" dirty="0" err="1"/>
              <a:t>периоральной</a:t>
            </a:r>
            <a:r>
              <a:rPr lang="ru-RU" sz="1400" dirty="0"/>
              <a:t> зоны к декольте</a:t>
            </a:r>
          </a:p>
          <a:p>
            <a:pPr>
              <a:spcBef>
                <a:spcPts val="0"/>
              </a:spcBef>
            </a:pPr>
            <a:endParaRPr lang="ru-RU" sz="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3 этап. Финал</a:t>
            </a:r>
          </a:p>
          <a:p>
            <a:pPr>
              <a:spcBef>
                <a:spcPts val="0"/>
              </a:spcBef>
            </a:pPr>
            <a:endParaRPr lang="ru-RU" sz="800" dirty="0"/>
          </a:p>
          <a:p>
            <a:pPr>
              <a:spcBef>
                <a:spcPts val="0"/>
              </a:spcBef>
            </a:pPr>
            <a:r>
              <a:rPr lang="ru-RU" sz="1400" dirty="0"/>
              <a:t>Нанести на кожу лица, шеи и декольте Крем </a:t>
            </a:r>
            <a:r>
              <a:rPr lang="en-US" sz="1400" dirty="0" err="1"/>
              <a:t>PeelArm</a:t>
            </a:r>
            <a:r>
              <a:rPr lang="en-US" sz="1400" dirty="0"/>
              <a:t> EPIGEN </a:t>
            </a:r>
            <a:r>
              <a:rPr lang="ru-RU" sz="1400" dirty="0"/>
              <a:t>«Экспресс-восстановление»</a:t>
            </a:r>
          </a:p>
        </p:txBody>
      </p:sp>
      <p:pic>
        <p:nvPicPr>
          <p:cNvPr id="7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32" y="587746"/>
            <a:ext cx="198391" cy="166218"/>
          </a:xfrm>
          <a:prstGeom prst="rect">
            <a:avLst/>
          </a:prstGeom>
        </p:spPr>
      </p:pic>
      <p:pic>
        <p:nvPicPr>
          <p:cNvPr id="11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816" y="431305"/>
            <a:ext cx="9343" cy="322659"/>
          </a:xfrm>
          <a:prstGeom prst="rect">
            <a:avLst/>
          </a:prstGeom>
        </p:spPr>
      </p:pic>
      <p:pic>
        <p:nvPicPr>
          <p:cNvPr id="12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7222" y="431325"/>
            <a:ext cx="219406" cy="9804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67" y="431306"/>
            <a:ext cx="219396" cy="322677"/>
          </a:xfrm>
          <a:prstGeom prst="rect">
            <a:avLst/>
          </a:prstGeom>
        </p:spPr>
      </p:pic>
      <p:pic>
        <p:nvPicPr>
          <p:cNvPr id="14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4970" y="431305"/>
            <a:ext cx="9349" cy="322659"/>
          </a:xfrm>
          <a:prstGeom prst="rect">
            <a:avLst/>
          </a:prstGeom>
        </p:spPr>
      </p:pic>
      <p:pic>
        <p:nvPicPr>
          <p:cNvPr id="15" name="object 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22" y="431331"/>
            <a:ext cx="268046" cy="322627"/>
          </a:xfrm>
          <a:prstGeom prst="rect">
            <a:avLst/>
          </a:prstGeom>
        </p:spPr>
      </p:pic>
      <p:pic>
        <p:nvPicPr>
          <p:cNvPr id="16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4050" y="744155"/>
            <a:ext cx="219427" cy="9804"/>
          </a:xfrm>
          <a:prstGeom prst="rect">
            <a:avLst/>
          </a:prstGeom>
        </p:spPr>
      </p:pic>
      <p:pic>
        <p:nvPicPr>
          <p:cNvPr id="17" name="object 9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74" y="431262"/>
            <a:ext cx="262033" cy="322754"/>
          </a:xfrm>
          <a:prstGeom prst="rect">
            <a:avLst/>
          </a:prstGeom>
        </p:spPr>
      </p:pic>
      <p:pic>
        <p:nvPicPr>
          <p:cNvPr id="18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84075" y="587740"/>
            <a:ext cx="198391" cy="9804"/>
          </a:xfrm>
          <a:prstGeom prst="rect">
            <a:avLst/>
          </a:prstGeom>
        </p:spPr>
      </p:pic>
      <p:pic>
        <p:nvPicPr>
          <p:cNvPr id="19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84075" y="431325"/>
            <a:ext cx="219402" cy="9804"/>
          </a:xfrm>
          <a:prstGeom prst="rect">
            <a:avLst/>
          </a:prstGeom>
        </p:spPr>
      </p:pic>
      <p:pic>
        <p:nvPicPr>
          <p:cNvPr id="20" name="object 12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98" y="431274"/>
            <a:ext cx="240483" cy="322741"/>
          </a:xfrm>
          <a:prstGeom prst="rect">
            <a:avLst/>
          </a:prstGeom>
        </p:spPr>
      </p:pic>
      <p:pic>
        <p:nvPicPr>
          <p:cNvPr id="21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33884" y="587740"/>
            <a:ext cx="198417" cy="9804"/>
          </a:xfrm>
          <a:prstGeom prst="rect">
            <a:avLst/>
          </a:prstGeom>
        </p:spPr>
      </p:pic>
      <p:pic>
        <p:nvPicPr>
          <p:cNvPr id="22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33883" y="431325"/>
            <a:ext cx="219409" cy="9804"/>
          </a:xfrm>
          <a:prstGeom prst="rect">
            <a:avLst/>
          </a:prstGeom>
        </p:spPr>
      </p:pic>
      <p:grpSp>
        <p:nvGrpSpPr>
          <p:cNvPr id="23" name="object 15"/>
          <p:cNvGrpSpPr/>
          <p:nvPr/>
        </p:nvGrpSpPr>
        <p:grpSpPr>
          <a:xfrm>
            <a:off x="-5921" y="699295"/>
            <a:ext cx="2820598" cy="350794"/>
            <a:chOff x="-10470" y="1153189"/>
            <a:chExt cx="4651375" cy="578485"/>
          </a:xfrm>
        </p:grpSpPr>
        <p:pic>
          <p:nvPicPr>
            <p:cNvPr id="24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83133" y="1227166"/>
              <a:ext cx="361821" cy="16167"/>
            </a:xfrm>
            <a:prstGeom prst="rect">
              <a:avLst/>
            </a:prstGeom>
          </p:spPr>
        </p:pic>
        <p:sp>
          <p:nvSpPr>
            <p:cNvPr id="25" name="object 17"/>
            <p:cNvSpPr/>
            <p:nvPr/>
          </p:nvSpPr>
          <p:spPr>
            <a:xfrm>
              <a:off x="0" y="1163660"/>
              <a:ext cx="4630420" cy="557530"/>
            </a:xfrm>
            <a:custGeom>
              <a:avLst/>
              <a:gdLst/>
              <a:ahLst/>
              <a:cxnLst/>
              <a:rect l="l" t="t" r="r" b="b"/>
              <a:pathLst>
                <a:path w="4630420" h="557530">
                  <a:moveTo>
                    <a:pt x="0" y="556967"/>
                  </a:moveTo>
                  <a:lnTo>
                    <a:pt x="4261701" y="556967"/>
                  </a:lnTo>
                  <a:lnTo>
                    <a:pt x="4629836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6" name="object 21"/>
          <p:cNvGrpSpPr/>
          <p:nvPr/>
        </p:nvGrpSpPr>
        <p:grpSpPr>
          <a:xfrm>
            <a:off x="2922055" y="263786"/>
            <a:ext cx="788612" cy="670397"/>
            <a:chOff x="4817979" y="435002"/>
            <a:chExt cx="1300480" cy="1105535"/>
          </a:xfrm>
        </p:grpSpPr>
        <p:pic>
          <p:nvPicPr>
            <p:cNvPr id="27" name="object 22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081" y="964356"/>
              <a:ext cx="68385" cy="114488"/>
            </a:xfrm>
            <a:prstGeom prst="rect">
              <a:avLst/>
            </a:prstGeom>
          </p:spPr>
        </p:pic>
        <p:pic>
          <p:nvPicPr>
            <p:cNvPr id="28" name="object 2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393" y="964506"/>
              <a:ext cx="73296" cy="114488"/>
            </a:xfrm>
            <a:prstGeom prst="rect">
              <a:avLst/>
            </a:prstGeom>
          </p:spPr>
        </p:pic>
        <p:sp>
          <p:nvSpPr>
            <p:cNvPr id="29" name="object 24"/>
            <p:cNvSpPr/>
            <p:nvPr/>
          </p:nvSpPr>
          <p:spPr>
            <a:xfrm>
              <a:off x="5383982" y="964512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74" y="0"/>
                  </a:moveTo>
                  <a:lnTo>
                    <a:pt x="0" y="0"/>
                  </a:lnTo>
                  <a:lnTo>
                    <a:pt x="0" y="114488"/>
                  </a:lnTo>
                  <a:lnTo>
                    <a:pt x="19674" y="114488"/>
                  </a:lnTo>
                  <a:lnTo>
                    <a:pt x="1967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0" name="object 25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019" y="964510"/>
              <a:ext cx="100813" cy="114488"/>
            </a:xfrm>
            <a:prstGeom prst="rect">
              <a:avLst/>
            </a:prstGeom>
          </p:spPr>
        </p:pic>
        <p:pic>
          <p:nvPicPr>
            <p:cNvPr id="31" name="object 26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1230" y="964356"/>
              <a:ext cx="68385" cy="114488"/>
            </a:xfrm>
            <a:prstGeom prst="rect">
              <a:avLst/>
            </a:prstGeom>
          </p:spPr>
        </p:pic>
        <p:pic>
          <p:nvPicPr>
            <p:cNvPr id="32" name="object 27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4827" y="964512"/>
              <a:ext cx="88060" cy="114488"/>
            </a:xfrm>
            <a:prstGeom prst="rect">
              <a:avLst/>
            </a:prstGeom>
          </p:spPr>
        </p:pic>
        <p:pic>
          <p:nvPicPr>
            <p:cNvPr id="33" name="object 28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979" y="435002"/>
              <a:ext cx="1300159" cy="110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0940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1E07ACF-C1DD-4ABA-A5AB-5593D5CC3F7F}"/>
              </a:ext>
            </a:extLst>
          </p:cNvPr>
          <p:cNvSpPr txBox="1"/>
          <p:nvPr/>
        </p:nvSpPr>
        <p:spPr>
          <a:xfrm>
            <a:off x="2781299" y="2333412"/>
            <a:ext cx="812376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dirty="0">
                <a:latin typeface="Corbel" panose="020B0503020204020204" pitchFamily="34" charset="0"/>
              </a:rPr>
              <a:t>Учебно-методический центр по подготовке сертифицированных </a:t>
            </a:r>
            <a:r>
              <a:rPr lang="ru-RU" sz="1900" dirty="0" smtClean="0">
                <a:latin typeface="Corbel" panose="020B0503020204020204" pitchFamily="34" charset="0"/>
              </a:rPr>
              <a:t>специалистов</a:t>
            </a:r>
            <a:r>
              <a:rPr lang="en-US" sz="1900" dirty="0" smtClean="0">
                <a:latin typeface="Corbel" panose="020B0503020204020204" pitchFamily="34" charset="0"/>
              </a:rPr>
              <a:t>.</a:t>
            </a:r>
            <a:r>
              <a:rPr lang="ru-RU" sz="1900" dirty="0" smtClean="0">
                <a:latin typeface="Corbel" panose="020B0503020204020204" pitchFamily="34" charset="0"/>
              </a:rPr>
              <a:t> Семинары </a:t>
            </a:r>
            <a:r>
              <a:rPr lang="en-US" sz="1900" dirty="0" smtClean="0">
                <a:latin typeface="Corbel" panose="020B0503020204020204" pitchFamily="34" charset="0"/>
              </a:rPr>
              <a:t>of </a:t>
            </a:r>
            <a:r>
              <a:rPr lang="ru-RU" sz="1900" dirty="0" smtClean="0">
                <a:latin typeface="Corbel" panose="020B0503020204020204" pitchFamily="34" charset="0"/>
              </a:rPr>
              <a:t>и</a:t>
            </a:r>
            <a:r>
              <a:rPr lang="en-US" sz="1900" dirty="0" smtClean="0">
                <a:latin typeface="Corbel" panose="020B0503020204020204" pitchFamily="34" charset="0"/>
              </a:rPr>
              <a:t> online</a:t>
            </a:r>
            <a:endParaRPr lang="ru-RU" sz="1900" dirty="0">
              <a:latin typeface="Corbel" panose="020B05030202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E07ACF-C1DD-4ABA-A5AB-5593D5CC3F7F}"/>
              </a:ext>
            </a:extLst>
          </p:cNvPr>
          <p:cNvSpPr txBox="1"/>
          <p:nvPr/>
        </p:nvSpPr>
        <p:spPr>
          <a:xfrm>
            <a:off x="2781299" y="4065952"/>
            <a:ext cx="891330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dirty="0">
                <a:latin typeface="Corbel" panose="020B0503020204020204" pitchFamily="34" charset="0"/>
              </a:rPr>
              <a:t>Современный менеджмент и маркетинг, индивидуальное сервисное обслуживание и сопровождение партнеров, обширная дистрибьюторская сеть, работающая по единым стандартам на всей территории РФ и за ее пределами</a:t>
            </a:r>
          </a:p>
        </p:txBody>
      </p:sp>
      <p:pic>
        <p:nvPicPr>
          <p:cNvPr id="1032" name="Picture 8" descr="C:\Users\Анна\Desktop\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185" y="2397636"/>
            <a:ext cx="646425" cy="6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нна\Desktop\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185" y="4227749"/>
            <a:ext cx="646425" cy="64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бъект 2"/>
          <p:cNvSpPr txBox="1">
            <a:spLocks/>
          </p:cNvSpPr>
          <p:nvPr/>
        </p:nvSpPr>
        <p:spPr>
          <a:xfrm>
            <a:off x="4157392" y="313942"/>
            <a:ext cx="4240002" cy="5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defTabSz="905255" hangingPunct="1">
              <a:lnSpc>
                <a:spcPct val="110000"/>
              </a:lnSpc>
              <a:spcBef>
                <a:spcPts val="0"/>
              </a:spcBef>
              <a:buSzTx/>
              <a:buFont typeface="Arial"/>
              <a:buNone/>
              <a:defRPr sz="2277" b="1"/>
            </a:pPr>
            <a:r>
              <a:rPr lang="ru-RU" sz="3600" b="1" dirty="0" smtClean="0">
                <a:solidFill>
                  <a:srgbClr val="C00000"/>
                </a:solidFill>
                <a:latin typeface="Circe Bold" panose="020B0602020203020203" pitchFamily="34" charset="-52"/>
              </a:rPr>
              <a:t>ДЛЯ ПАРТНЕРОВ</a:t>
            </a:r>
            <a:endParaRPr lang="ru-RU" sz="3600" b="1" dirty="0">
              <a:solidFill>
                <a:srgbClr val="C00000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9010430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Box 4"/>
          <p:cNvSpPr txBox="1"/>
          <p:nvPr/>
        </p:nvSpPr>
        <p:spPr>
          <a:xfrm>
            <a:off x="6920052" y="1253689"/>
            <a:ext cx="4374295" cy="420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>
                <a:latin typeface="Bliss Pro"/>
                <a:ea typeface="Bliss Pro"/>
                <a:cs typeface="Bliss Pro"/>
                <a:sym typeface="Bliss Pro"/>
              </a:defRPr>
            </a:pP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г.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Москва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,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Хохловский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пер</a:t>
            </a: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., д. 3, стр.1</a:t>
            </a:r>
          </a:p>
          <a:p>
            <a:pPr>
              <a:lnSpc>
                <a:spcPct val="150000"/>
              </a:lnSpc>
              <a:defRPr sz="2400">
                <a:latin typeface="Bliss Pro"/>
                <a:ea typeface="Bliss Pro"/>
                <a:cs typeface="Bliss Pro"/>
                <a:sym typeface="Bliss Pro"/>
              </a:defRPr>
            </a:pPr>
            <a:endParaRPr sz="2000" dirty="0">
              <a:latin typeface="Circe Light" panose="020B0402020203020203" pitchFamily="34" charset="-52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defRPr sz="2400">
                <a:latin typeface="Bliss Pro"/>
                <a:ea typeface="Bliss Pro"/>
                <a:cs typeface="Bliss Pro"/>
                <a:sym typeface="Bliss Pro"/>
              </a:defRPr>
            </a:pP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+7 (495) 970-22-21</a:t>
            </a:r>
          </a:p>
          <a:p>
            <a:pPr>
              <a:lnSpc>
                <a:spcPct val="150000"/>
              </a:lnSpc>
              <a:defRPr sz="2400">
                <a:latin typeface="Bliss Pro"/>
                <a:ea typeface="Bliss Pro"/>
                <a:cs typeface="Bliss Pro"/>
                <a:sym typeface="Bliss Pro"/>
              </a:defRPr>
            </a:pPr>
            <a:endParaRPr sz="2000" dirty="0">
              <a:latin typeface="Circe Light" panose="020B0402020203020203" pitchFamily="34" charset="-52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defRPr sz="2400">
                <a:latin typeface="Bliss Pro"/>
                <a:ea typeface="Bliss Pro"/>
                <a:cs typeface="Bliss Pro"/>
                <a:sym typeface="Bliss Pro"/>
              </a:defRPr>
            </a:pP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info@tdfinistere.com</a:t>
            </a:r>
          </a:p>
          <a:p>
            <a:pPr>
              <a:lnSpc>
                <a:spcPct val="150000"/>
              </a:lnSpc>
              <a:defRPr sz="2400">
                <a:latin typeface="Bliss Pro"/>
                <a:ea typeface="Bliss Pro"/>
                <a:cs typeface="Bliss Pro"/>
                <a:sym typeface="Bliss Pro"/>
              </a:defRPr>
            </a:pPr>
            <a:endParaRPr sz="2000" dirty="0">
              <a:latin typeface="Circe Light" panose="020B0402020203020203" pitchFamily="34" charset="-52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defRPr sz="2400">
                <a:latin typeface="Bliss Pro"/>
                <a:ea typeface="Bliss Pro"/>
                <a:cs typeface="Bliss Pro"/>
                <a:sym typeface="Bliss Pro"/>
              </a:defRPr>
            </a:pP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tdfinistere.com</a:t>
            </a:r>
          </a:p>
          <a:p>
            <a:pPr>
              <a:lnSpc>
                <a:spcPct val="150000"/>
              </a:lnSpc>
              <a:defRPr sz="2400">
                <a:latin typeface="Bliss Pro"/>
                <a:ea typeface="Bliss Pro"/>
                <a:cs typeface="Bliss Pro"/>
                <a:sym typeface="Bliss Pro"/>
              </a:defRPr>
            </a:pPr>
            <a:endParaRPr sz="2000" dirty="0">
              <a:latin typeface="Circe Light" panose="020B0402020203020203" pitchFamily="34" charset="-52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defRPr sz="2400">
                <a:latin typeface="Bliss Pro"/>
                <a:ea typeface="Bliss Pro"/>
                <a:cs typeface="Bliss Pro"/>
                <a:sym typeface="Bliss Pro"/>
              </a:defRPr>
            </a:pPr>
            <a:r>
              <a:rPr sz="2000" dirty="0">
                <a:latin typeface="Circe Light" panose="020B0402020203020203" pitchFamily="34" charset="-52"/>
                <a:cs typeface="Calibri Light" panose="020F0302020204030204" pitchFamily="34" charset="0"/>
              </a:rPr>
              <a:t>@</a:t>
            </a:r>
            <a:r>
              <a:rPr sz="2000" dirty="0" err="1">
                <a:latin typeface="Circe Light" panose="020B0402020203020203" pitchFamily="34" charset="-52"/>
                <a:cs typeface="Calibri Light" panose="020F0302020204030204" pitchFamily="34" charset="0"/>
              </a:rPr>
              <a:t>finistere_td</a:t>
            </a:r>
            <a:endParaRPr sz="2000" dirty="0">
              <a:latin typeface="Circe Light" panose="020B0402020203020203" pitchFamily="34" charset="-52"/>
              <a:cs typeface="Calibri Light" panose="020F0302020204030204" pitchFamily="34" charset="0"/>
            </a:endParaRPr>
          </a:p>
        </p:txBody>
      </p:sp>
      <p:pic>
        <p:nvPicPr>
          <p:cNvPr id="225" name="Picture 2" descr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1949" y="5002552"/>
            <a:ext cx="423070" cy="423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3" descr="Picture 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9967" y="2195661"/>
            <a:ext cx="460535" cy="46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4" descr="Picture 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065" y="3145509"/>
            <a:ext cx="424337" cy="425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5" descr="Picture 5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451" y="1253689"/>
            <a:ext cx="509568" cy="50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6" descr="Picture 6"/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432" y="4060025"/>
            <a:ext cx="423070" cy="42307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A224FCB2-1E5A-421C-9DCD-189339007A9B}"/>
              </a:ext>
            </a:extLst>
          </p:cNvPr>
          <p:cNvSpPr txBox="1"/>
          <p:nvPr/>
        </p:nvSpPr>
        <p:spPr>
          <a:xfrm>
            <a:off x="2172541" y="3145509"/>
            <a:ext cx="69346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2000" dirty="0">
                <a:solidFill>
                  <a:schemeClr val="bg2"/>
                </a:solidFill>
                <a:latin typeface="Circe Bold" panose="020B0602020203020203" pitchFamily="34" charset="-52"/>
              </a:rPr>
              <a:t>КОНТАКТЫ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1D629B-43A1-4307-9CBB-78577EAA32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2" y="5551541"/>
            <a:ext cx="873839" cy="74356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1C9226E-7392-44F9-8D02-7CF8F76ACF1C">
            <a:extLst>
              <a:ext uri="{FF2B5EF4-FFF2-40B4-BE49-F238E27FC236}">
                <a16:creationId xmlns:a16="http://schemas.microsoft.com/office/drawing/2014/main" id="{94680AAC-FD75-4154-98EA-70E04D414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r="7539"/>
          <a:stretch/>
        </p:blipFill>
        <p:spPr bwMode="auto">
          <a:xfrm>
            <a:off x="3181350" y="0"/>
            <a:ext cx="55978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5000" r="1357" b="31389"/>
          <a:stretch/>
        </p:blipFill>
        <p:spPr>
          <a:xfrm>
            <a:off x="8524875" y="9525"/>
            <a:ext cx="3667125" cy="68481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t="5000" r="75011" b="31389"/>
          <a:stretch/>
        </p:blipFill>
        <p:spPr>
          <a:xfrm>
            <a:off x="8734" y="0"/>
            <a:ext cx="3556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0CC8C88-C041-4E0C-B563-6DE573E10573}"/>
              </a:ext>
            </a:extLst>
          </p:cNvPr>
          <p:cNvGrpSpPr/>
          <p:nvPr/>
        </p:nvGrpSpPr>
        <p:grpSpPr>
          <a:xfrm>
            <a:off x="179931" y="763033"/>
            <a:ext cx="5682285" cy="4952492"/>
            <a:chOff x="40530" y="60221"/>
            <a:chExt cx="5898220" cy="5140694"/>
          </a:xfrm>
        </p:grpSpPr>
        <p:sp>
          <p:nvSpPr>
            <p:cNvPr id="165" name="TextBox 10"/>
            <p:cNvSpPr txBox="1"/>
            <p:nvPr/>
          </p:nvSpPr>
          <p:spPr>
            <a:xfrm>
              <a:off x="1913619" y="1657775"/>
              <a:ext cx="2179564" cy="3991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/>
            </a:lstStyle>
            <a:p>
              <a:r>
                <a:rPr dirty="0" err="1"/>
                <a:t>Активная</a:t>
              </a:r>
              <a:r>
                <a:rPr dirty="0"/>
                <a:t> </a:t>
              </a:r>
              <a:r>
                <a:rPr dirty="0" err="1"/>
                <a:t>фаза</a:t>
              </a:r>
              <a:endParaRPr dirty="0"/>
            </a:p>
          </p:txBody>
        </p:sp>
        <p:sp>
          <p:nvSpPr>
            <p:cNvPr id="166" name="TextBox 11"/>
            <p:cNvSpPr txBox="1"/>
            <p:nvPr/>
          </p:nvSpPr>
          <p:spPr>
            <a:xfrm>
              <a:off x="3759186" y="4801723"/>
              <a:ext cx="2179564" cy="3991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/>
            </a:lstStyle>
            <a:p>
              <a:r>
                <a:rPr dirty="0" err="1"/>
                <a:t>Завершение</a:t>
              </a:r>
              <a:endParaRPr dirty="0"/>
            </a:p>
          </p:txBody>
        </p:sp>
        <p:sp>
          <p:nvSpPr>
            <p:cNvPr id="167" name="TextBox 12"/>
            <p:cNvSpPr txBox="1"/>
            <p:nvPr/>
          </p:nvSpPr>
          <p:spPr>
            <a:xfrm>
              <a:off x="40530" y="4715777"/>
              <a:ext cx="2179564" cy="399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/>
            </a:lstStyle>
            <a:p>
              <a:r>
                <a:rPr dirty="0" err="1"/>
                <a:t>Очищение</a:t>
              </a:r>
              <a:endParaRPr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38960" r="22325" b="9232"/>
            <a:stretch/>
          </p:blipFill>
          <p:spPr>
            <a:xfrm>
              <a:off x="2393282" y="60221"/>
              <a:ext cx="1310716" cy="1996556"/>
            </a:xfrm>
            <a:prstGeom prst="rect">
              <a:avLst/>
            </a:prstGeom>
          </p:spPr>
        </p:pic>
        <p:pic>
          <p:nvPicPr>
            <p:cNvPr id="2050" name="2F2900D1-3523-4F68-9225-DB4ED49A2415">
              <a:extLst>
                <a:ext uri="{FF2B5EF4-FFF2-40B4-BE49-F238E27FC236}">
                  <a16:creationId xmlns:a16="http://schemas.microsoft.com/office/drawing/2014/main" id="{F35E32DF-705C-42EC-9678-34D01D09F5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23" t="9218" r="36281" b="13664"/>
            <a:stretch/>
          </p:blipFill>
          <p:spPr bwMode="auto">
            <a:xfrm>
              <a:off x="885177" y="3127874"/>
              <a:ext cx="556027" cy="1636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6DE8480-9187-4E6A-9232-00CCC6E01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900" t="10388" r="26511" b="16091"/>
            <a:stretch/>
          </p:blipFill>
          <p:spPr>
            <a:xfrm>
              <a:off x="4495979" y="3189630"/>
              <a:ext cx="705977" cy="15751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C02B2EE-174A-409A-A610-C9E34C4F0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94" t="41925" r="34665" b="12164"/>
            <a:stretch/>
          </p:blipFill>
          <p:spPr>
            <a:xfrm>
              <a:off x="1913619" y="2182062"/>
              <a:ext cx="2279264" cy="1927279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32390A-05C6-441F-A529-994E474B0A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2" y="5913491"/>
            <a:ext cx="873839" cy="743564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2446548" y="170307"/>
            <a:ext cx="7419974" cy="5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defTabSz="905255" hangingPunct="1">
              <a:lnSpc>
                <a:spcPct val="110000"/>
              </a:lnSpc>
              <a:spcBef>
                <a:spcPts val="0"/>
              </a:spcBef>
              <a:buSzTx/>
              <a:buFont typeface="Arial"/>
              <a:buNone/>
              <a:defRPr sz="2277" b="1"/>
            </a:pPr>
            <a:r>
              <a:rPr lang="ru-RU" sz="3600" b="1" dirty="0" smtClean="0">
                <a:solidFill>
                  <a:srgbClr val="C00000"/>
                </a:solidFill>
                <a:latin typeface="Circe Bold" panose="020B0602020203020203" pitchFamily="34" charset="-52"/>
              </a:rPr>
              <a:t>ВЫГОДА ДЛЯ КОСМЕТОЛОГОВ</a:t>
            </a:r>
            <a:endParaRPr lang="ru-RU" sz="3600" b="1" dirty="0">
              <a:solidFill>
                <a:srgbClr val="C00000"/>
              </a:solidFill>
              <a:latin typeface="Circe Bold" panose="020B0602020203020203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9326" y="6038379"/>
            <a:ext cx="2833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ПИЛИНГ </a:t>
            </a:r>
            <a:r>
              <a:rPr lang="en-US" dirty="0" err="1"/>
              <a:t>PeelArm</a:t>
            </a:r>
            <a:r>
              <a:rPr lang="en-US" dirty="0"/>
              <a:t> EPIGEN</a:t>
            </a:r>
          </a:p>
          <a:p>
            <a:r>
              <a:rPr lang="ru-RU" dirty="0"/>
              <a:t>БИЗНЕС-ЭФФЕКТ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6911429" y="2228641"/>
            <a:ext cx="4391888" cy="1252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lnSpc>
                <a:spcPct val="100000"/>
              </a:lnSpc>
              <a:buFont typeface="Arial"/>
              <a:buNone/>
              <a:defRPr sz="2000"/>
            </a:pPr>
            <a:r>
              <a:rPr lang="ru-RU" sz="1125" b="1" dirty="0" smtClean="0">
                <a:latin typeface="Circe Light" panose="020B0402020203020203" pitchFamily="34" charset="-52"/>
              </a:rPr>
              <a:t>- 1 флакон в упаковке для 12-15 процедур</a:t>
            </a:r>
          </a:p>
          <a:p>
            <a:pPr marL="0" indent="0" hangingPunct="1">
              <a:lnSpc>
                <a:spcPct val="100000"/>
              </a:lnSpc>
              <a:buFont typeface="Arial"/>
              <a:buNone/>
              <a:defRPr sz="2000"/>
            </a:pPr>
            <a:r>
              <a:rPr lang="ru-RU" sz="1125" b="1" dirty="0" smtClean="0">
                <a:latin typeface="Circe Light" panose="020B0402020203020203" pitchFamily="34" charset="-52"/>
              </a:rPr>
              <a:t>- Стоимость набора для процедуры – от 379 руб.</a:t>
            </a:r>
          </a:p>
          <a:p>
            <a:pPr marL="0" indent="0" hangingPunct="1">
              <a:lnSpc>
                <a:spcPct val="100000"/>
              </a:lnSpc>
              <a:buFont typeface="Arial"/>
              <a:buNone/>
              <a:defRPr sz="2000"/>
            </a:pPr>
            <a:r>
              <a:rPr lang="ru-RU" sz="1125" b="1" dirty="0" smtClean="0">
                <a:latin typeface="Circe Light" panose="020B0402020203020203" pitchFamily="34" charset="-52"/>
              </a:rPr>
              <a:t>- 100% новинка, не имеющая аналогов в России и мире!</a:t>
            </a:r>
          </a:p>
          <a:p>
            <a:pPr marL="0" indent="0" hangingPunct="1">
              <a:lnSpc>
                <a:spcPct val="100000"/>
              </a:lnSpc>
              <a:buFont typeface="Arial"/>
              <a:buNone/>
              <a:defRPr sz="2000"/>
            </a:pPr>
            <a:r>
              <a:rPr lang="ru-RU" sz="1125" b="1" dirty="0" smtClean="0">
                <a:latin typeface="Circe Light" panose="020B0402020203020203" pitchFamily="34" charset="-52"/>
              </a:rPr>
              <a:t>- Мгновенный ВАУ-эффект для пациента</a:t>
            </a:r>
          </a:p>
          <a:p>
            <a:pPr marL="0" indent="0" hangingPunct="1">
              <a:lnSpc>
                <a:spcPct val="100000"/>
              </a:lnSpc>
              <a:buFont typeface="Arial"/>
              <a:buNone/>
              <a:defRPr sz="2000"/>
            </a:pPr>
            <a:endParaRPr lang="ru-RU" sz="1125" b="1" dirty="0">
              <a:latin typeface="Circe Light" panose="020B0402020203020203" pitchFamily="34" charset="-52"/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6677617" y="5761665"/>
            <a:ext cx="4639931" cy="669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 sz="3200" b="1"/>
            </a:lvl1pPr>
          </a:lstStyle>
          <a:p>
            <a:r>
              <a:rPr sz="1800" dirty="0">
                <a:latin typeface="Circe Extra Bold" panose="020B0802020203020203" pitchFamily="34" charset="-52"/>
              </a:rPr>
              <a:t>ВЫГОДА </a:t>
            </a:r>
            <a:r>
              <a:rPr sz="1800" dirty="0" err="1">
                <a:latin typeface="Circe Extra Bold" panose="020B0802020203020203" pitchFamily="34" charset="-52"/>
              </a:rPr>
              <a:t>от</a:t>
            </a:r>
            <a:r>
              <a:rPr sz="1800" dirty="0">
                <a:latin typeface="Circe Extra Bold" panose="020B0802020203020203" pitchFamily="34" charset="-52"/>
              </a:rPr>
              <a:t> </a:t>
            </a:r>
            <a:r>
              <a:rPr sz="1800" dirty="0" err="1">
                <a:latin typeface="Circe Extra Bold" panose="020B0802020203020203" pitchFamily="34" charset="-52"/>
              </a:rPr>
              <a:t>работы</a:t>
            </a:r>
            <a:endParaRPr lang="en-US" sz="1800" dirty="0">
              <a:latin typeface="Circe Extra Bold" panose="020B0802020203020203" pitchFamily="34" charset="-52"/>
            </a:endParaRPr>
          </a:p>
          <a:p>
            <a:r>
              <a:rPr sz="1800" dirty="0">
                <a:latin typeface="Circe Extra Bold" panose="020B0802020203020203" pitchFamily="34" charset="-52"/>
              </a:rPr>
              <a:t>с </a:t>
            </a:r>
            <a:r>
              <a:rPr sz="1800" dirty="0" err="1">
                <a:latin typeface="Circe Extra Bold" panose="020B0802020203020203" pitchFamily="34" charset="-52"/>
              </a:rPr>
              <a:t>одним</a:t>
            </a:r>
            <a:r>
              <a:rPr sz="1800" dirty="0">
                <a:latin typeface="Circe Extra Bold" panose="020B0802020203020203" pitchFamily="34" charset="-52"/>
              </a:rPr>
              <a:t> </a:t>
            </a:r>
            <a:r>
              <a:rPr sz="1800" dirty="0" err="1">
                <a:latin typeface="Circe Extra Bold" panose="020B0802020203020203" pitchFamily="34" charset="-52"/>
              </a:rPr>
              <a:t>флаконом</a:t>
            </a:r>
            <a:r>
              <a:rPr sz="1800" dirty="0">
                <a:latin typeface="Circe Extra Bold" panose="020B0802020203020203" pitchFamily="34" charset="-52"/>
              </a:rPr>
              <a:t> – </a:t>
            </a:r>
            <a:r>
              <a:rPr sz="1800" dirty="0" err="1">
                <a:latin typeface="Circe Extra Bold" panose="020B0802020203020203" pitchFamily="34" charset="-52"/>
              </a:rPr>
              <a:t>от</a:t>
            </a:r>
            <a:r>
              <a:rPr lang="en-US" sz="1800" dirty="0">
                <a:latin typeface="Circe Extra Bold" panose="020B0802020203020203" pitchFamily="34" charset="-52"/>
              </a:rPr>
              <a:t>  </a:t>
            </a:r>
            <a:r>
              <a:rPr lang="ru-RU" sz="1800" dirty="0">
                <a:latin typeface="Circe Extra Bold" panose="020B0802020203020203" pitchFamily="34" charset="-52"/>
              </a:rPr>
              <a:t>    </a:t>
            </a:r>
            <a:r>
              <a:rPr sz="1800" dirty="0">
                <a:latin typeface="Circe Extra Bold" panose="020B0802020203020203" pitchFamily="34" charset="-52"/>
              </a:rPr>
              <a:t> </a:t>
            </a:r>
            <a:r>
              <a:rPr lang="ru-RU" sz="1800" dirty="0">
                <a:latin typeface="Circe Extra Bold" panose="020B0802020203020203" pitchFamily="34" charset="-52"/>
              </a:rPr>
              <a:t>            </a:t>
            </a:r>
            <a:r>
              <a:rPr lang="en-US" sz="1800" dirty="0">
                <a:latin typeface="Circe Extra Bold" panose="020B0802020203020203" pitchFamily="34" charset="-52"/>
              </a:rPr>
              <a:t> </a:t>
            </a:r>
            <a:r>
              <a:rPr sz="1800" dirty="0" err="1">
                <a:latin typeface="Circe Extra Bold" panose="020B0802020203020203" pitchFamily="34" charset="-52"/>
              </a:rPr>
              <a:t>руб</a:t>
            </a:r>
            <a:r>
              <a:rPr sz="1800" dirty="0">
                <a:latin typeface="Circe Extra Bold" panose="020B0802020203020203" pitchFamily="34" charset="-52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03CD11-BFB9-49EF-B80F-C5AE8DEE5A48}"/>
              </a:ext>
            </a:extLst>
          </p:cNvPr>
          <p:cNvSpPr txBox="1"/>
          <p:nvPr/>
        </p:nvSpPr>
        <p:spPr>
          <a:xfrm>
            <a:off x="9261704" y="5910233"/>
            <a:ext cx="142812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irce Extra Bold" panose="020B0802020203020203" pitchFamily="34" charset="-52"/>
              </a:rPr>
              <a:t>50 000 </a:t>
            </a:r>
            <a:r>
              <a:rPr lang="en-US" sz="2800" b="1" dirty="0">
                <a:solidFill>
                  <a:srgbClr val="C00000"/>
                </a:solidFill>
                <a:latin typeface="Circe Extra Bold" panose="020B0802020203020203" pitchFamily="34" charset="-52"/>
              </a:rPr>
              <a:t>  </a:t>
            </a:r>
            <a:endParaRPr lang="ru-RU" sz="2800" b="1" dirty="0">
              <a:latin typeface="Circe Extra Bold" panose="020B0802020203020203" pitchFamily="34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B58C38-31BC-486F-B8B0-2E20FCD45A55}"/>
              </a:ext>
            </a:extLst>
          </p:cNvPr>
          <p:cNvSpPr txBox="1"/>
          <p:nvPr/>
        </p:nvSpPr>
        <p:spPr>
          <a:xfrm>
            <a:off x="6911429" y="991228"/>
            <a:ext cx="4700550" cy="10810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125" b="1" dirty="0">
                <a:latin typeface="Circe Light" panose="020B0402020203020203" pitchFamily="34" charset="-52"/>
              </a:rPr>
              <a:t>Для полноценной процедуры нужны только:</a:t>
            </a:r>
            <a:endParaRPr lang="en-US" sz="1125" b="1" dirty="0">
              <a:latin typeface="Circe Light" panose="020B0402020203020203" pitchFamily="34" charset="-52"/>
            </a:endParaRPr>
          </a:p>
          <a:p>
            <a:r>
              <a:rPr lang="ru-RU" sz="1125" b="1" dirty="0">
                <a:latin typeface="Circe Light" panose="020B0402020203020203" pitchFamily="34" charset="-52"/>
              </a:rPr>
              <a:t>ПИЛИНГ + очищение + закрывающий крем</a:t>
            </a:r>
          </a:p>
          <a:p>
            <a:endParaRPr lang="ru-RU" sz="800" b="1" dirty="0">
              <a:latin typeface="Circe Light" panose="020B0402020203020203" pitchFamily="34" charset="-52"/>
            </a:endParaRPr>
          </a:p>
          <a:p>
            <a:r>
              <a:rPr lang="ru-RU" sz="1125" b="1" dirty="0">
                <a:latin typeface="Circe Light" panose="020B0402020203020203" pitchFamily="34" charset="-52"/>
              </a:rPr>
              <a:t>Уникальная техника нанесения пилинга превращает </a:t>
            </a:r>
            <a:r>
              <a:rPr lang="ru-RU" sz="1125" b="1" dirty="0" smtClean="0">
                <a:latin typeface="Circe Light" panose="020B0402020203020203" pitchFamily="34" charset="-52"/>
              </a:rPr>
              <a:t>процедуру</a:t>
            </a:r>
            <a:r>
              <a:rPr lang="en-US" sz="1125" b="1" dirty="0" smtClean="0">
                <a:latin typeface="Circe Light" panose="020B0402020203020203" pitchFamily="34" charset="-52"/>
              </a:rPr>
              <a:t> </a:t>
            </a:r>
            <a:r>
              <a:rPr lang="ru-RU" sz="1125" b="1" dirty="0" smtClean="0">
                <a:latin typeface="Circe Light" panose="020B0402020203020203" pitchFamily="34" charset="-52"/>
              </a:rPr>
              <a:t>в </a:t>
            </a:r>
            <a:r>
              <a:rPr lang="ru-RU" sz="1125" b="1" dirty="0">
                <a:latin typeface="Circe Light" panose="020B0402020203020203" pitchFamily="34" charset="-52"/>
              </a:rPr>
              <a:t>полноценный ритуал красоты с мгновенным ярким </a:t>
            </a:r>
            <a:r>
              <a:rPr lang="ru-RU" sz="1125" b="1" dirty="0" smtClean="0">
                <a:latin typeface="Circe Light" panose="020B0402020203020203" pitchFamily="34" charset="-52"/>
              </a:rPr>
              <a:t>эффектом</a:t>
            </a:r>
            <a:endParaRPr lang="ru-RU" sz="1500" b="1" dirty="0">
              <a:latin typeface="Circe Bold" panose="020B0602020203020203" pitchFamily="34" charset="-52"/>
            </a:endParaRPr>
          </a:p>
        </p:txBody>
      </p:sp>
      <p:graphicFrame>
        <p:nvGraphicFramePr>
          <p:cNvPr id="27" name="Таблица 5">
            <a:extLst>
              <a:ext uri="{FF2B5EF4-FFF2-40B4-BE49-F238E27FC236}">
                <a16:creationId xmlns:a16="http://schemas.microsoft.com/office/drawing/2014/main" id="{61F7FB60-F3B7-400B-8483-0494F7811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296689"/>
              </p:ext>
            </p:extLst>
          </p:nvPr>
        </p:nvGraphicFramePr>
        <p:xfrm>
          <a:off x="6555014" y="3580787"/>
          <a:ext cx="4885136" cy="1572462"/>
        </p:xfrm>
        <a:graphic>
          <a:graphicData uri="http://schemas.openxmlformats.org/drawingml/2006/table">
            <a:tbl>
              <a:tblPr firstRow="1" bandRow="1"/>
              <a:tblGrid>
                <a:gridCol w="872729">
                  <a:extLst>
                    <a:ext uri="{9D8B030D-6E8A-4147-A177-3AD203B41FA5}">
                      <a16:colId xmlns:a16="http://schemas.microsoft.com/office/drawing/2014/main" val="957934002"/>
                    </a:ext>
                  </a:extLst>
                </a:gridCol>
                <a:gridCol w="1364457">
                  <a:extLst>
                    <a:ext uri="{9D8B030D-6E8A-4147-A177-3AD203B41FA5}">
                      <a16:colId xmlns:a16="http://schemas.microsoft.com/office/drawing/2014/main" val="3373669836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73057856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560578536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023484124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1998646967"/>
                    </a:ext>
                  </a:extLst>
                </a:gridCol>
              </a:tblGrid>
              <a:tr h="37235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kumimoji="0" sz="1000" u="none" strike="noStrike" cap="none" spc="0" normalizeH="0" baseline="0" dirty="0" err="1" smtClean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Этапы</a:t>
                      </a:r>
                      <a:r>
                        <a:rPr kumimoji="0" lang="en-US" sz="1000" u="none" strike="noStrike" cap="none" spc="0" normalizeH="0" baseline="0" dirty="0" smtClean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 </a:t>
                      </a:r>
                      <a:r>
                        <a:rPr kumimoji="0" sz="1000" u="none" strike="noStrike" cap="none" spc="0" normalizeH="0" baseline="0" dirty="0" err="1" smtClean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ухода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4740" marR="4740" marT="4740" marB="474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kumimoji="0" sz="1000" u="none" strike="noStrike" cap="none" spc="0" normalizeH="0" baseline="0" dirty="0" err="1">
                          <a:ln>
                            <a:noFill/>
                          </a:ln>
                          <a:effectLst/>
                          <a:uFillTx/>
                          <a:sym typeface="Cambria"/>
                        </a:rPr>
                        <a:t>Название</a:t>
                      </a:r>
                      <a:r>
                        <a:rPr kumimoji="0" sz="1000" u="none" strike="noStrike" cap="none" spc="0" normalizeH="0" baseline="0" dirty="0">
                          <a:ln>
                            <a:noFill/>
                          </a:ln>
                          <a:effectLst/>
                          <a:uFillTx/>
                          <a:sym typeface="Cambria"/>
                        </a:rPr>
                        <a:t> </a:t>
                      </a:r>
                      <a:r>
                        <a:rPr kumimoji="0" sz="1000" u="none" strike="noStrike" cap="none" spc="0" normalizeH="0" baseline="0" dirty="0" err="1">
                          <a:ln>
                            <a:noFill/>
                          </a:ln>
                          <a:effectLst/>
                          <a:uFillTx/>
                          <a:sym typeface="Cambria"/>
                        </a:rPr>
                        <a:t>продукта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mbria"/>
                      </a:endParaRPr>
                    </a:p>
                  </a:txBody>
                  <a:tcPr marL="4740" marR="4740" marT="4740" marB="474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kumimoji="0" sz="1000" u="none" strike="noStrike" cap="none" spc="0" normalizeH="0" baseline="0" dirty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 </a:t>
                      </a:r>
                      <a:r>
                        <a:rPr kumimoji="0" sz="1000" u="none" strike="noStrike" cap="none" spc="0" normalizeH="0" baseline="0" dirty="0" err="1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Объем</a:t>
                      </a:r>
                      <a:r>
                        <a:rPr kumimoji="0" sz="1000" u="none" strike="noStrike" cap="none" spc="0" normalizeH="0" baseline="0" dirty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 </a:t>
                      </a:r>
                      <a:r>
                        <a:rPr kumimoji="0" sz="1000" u="none" strike="noStrike" cap="none" spc="0" normalizeH="0" baseline="0" dirty="0" err="1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мл</a:t>
                      </a:r>
                      <a:r>
                        <a:rPr kumimoji="0" sz="1000" u="none" strike="noStrike" cap="none" spc="0" normalizeH="0" baseline="0" dirty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/</a:t>
                      </a:r>
                      <a:r>
                        <a:rPr kumimoji="0" sz="1000" u="none" strike="noStrike" cap="none" spc="0" normalizeH="0" baseline="0" dirty="0" err="1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гр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4740" marR="4740" marT="4740" marB="474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u="none" strike="noStrike" cap="none" spc="0" normalizeH="0" baseline="0" dirty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Стоимость препарата</a:t>
                      </a:r>
                      <a:endParaRPr kumimoji="0" lang="ru-RU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4740" marR="4740" marT="4740" marB="474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kumimoji="0" sz="1000" u="none" strike="noStrike" cap="none" spc="0" normalizeH="0" baseline="0" dirty="0" err="1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Расход</a:t>
                      </a:r>
                      <a:r>
                        <a:rPr kumimoji="0" sz="1000" u="none" strike="noStrike" cap="none" spc="0" normalizeH="0" baseline="0" dirty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 </a:t>
                      </a:r>
                      <a:r>
                        <a:rPr kumimoji="0" sz="1000" u="none" strike="noStrike" cap="none" spc="0" normalizeH="0" baseline="0" dirty="0" err="1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на</a:t>
                      </a:r>
                      <a:r>
                        <a:rPr kumimoji="0" sz="1000" u="none" strike="noStrike" cap="none" spc="0" normalizeH="0" baseline="0" dirty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 </a:t>
                      </a:r>
                      <a:r>
                        <a:rPr kumimoji="0" sz="1000" u="none" strike="noStrike" cap="none" spc="0" normalizeH="0" baseline="0" dirty="0" err="1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процедуру</a:t>
                      </a:r>
                      <a:r>
                        <a:rPr kumimoji="0" sz="1000" u="none" strike="noStrike" cap="none" spc="0" normalizeH="0" baseline="0" dirty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 </a:t>
                      </a:r>
                      <a:endParaRPr kumimoji="0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4740" marR="4740" marT="4740" marB="474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u="none" strike="noStrike" cap="none" spc="0" normalizeH="0" baseline="0" dirty="0">
                          <a:ln>
                            <a:noFill/>
                          </a:ln>
                          <a:effectLst/>
                          <a:uFillTx/>
                          <a:sym typeface="Calibri"/>
                        </a:rPr>
                        <a:t>Себестоимость </a:t>
                      </a:r>
                      <a:endParaRPr kumimoji="0" lang="ru-RU" sz="1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4740" marR="4740" marT="4740" marB="474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286207"/>
                  </a:ext>
                </a:extLst>
              </a:tr>
              <a:tr h="3957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 err="1"/>
                        <a:t>Поверхностное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очищение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 err="1"/>
                        <a:t>SoftCare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Очищающий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крем-гель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для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чувствительной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кожи</a:t>
                      </a:r>
                      <a:endParaRPr sz="1000" b="0" dirty="0">
                        <a:solidFill>
                          <a:srgbClr val="3B3838"/>
                        </a:solidFill>
                      </a:endParaRPr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1000" dirty="0" smtClean="0"/>
                        <a:t>15</a:t>
                      </a:r>
                      <a:r>
                        <a:rPr sz="1000" dirty="0" smtClean="0"/>
                        <a:t>0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smtClean="0"/>
                        <a:t>1</a:t>
                      </a:r>
                      <a:r>
                        <a:rPr lang="en-US" sz="1000" dirty="0" smtClean="0"/>
                        <a:t> </a:t>
                      </a:r>
                      <a:r>
                        <a:rPr sz="1000" dirty="0" smtClean="0"/>
                        <a:t>300</a:t>
                      </a:r>
                      <a:r>
                        <a:rPr lang="ru-RU" sz="1000" dirty="0"/>
                        <a:t>р.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1000" dirty="0" smtClean="0"/>
                        <a:t>2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smtClean="0"/>
                        <a:t>2</a:t>
                      </a:r>
                      <a:r>
                        <a:rPr lang="ru-RU" sz="1000" dirty="0" smtClean="0"/>
                        <a:t>1р</a:t>
                      </a:r>
                      <a:r>
                        <a:rPr lang="ru-RU" sz="1000" dirty="0"/>
                        <a:t>.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extLst>
                  <a:ext uri="{0D108BD9-81ED-4DB2-BD59-A6C34878D82A}">
                    <a16:rowId xmlns:a16="http://schemas.microsoft.com/office/drawing/2014/main" val="268541517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  </a:t>
                      </a:r>
                      <a:r>
                        <a:rPr sz="1000" dirty="0" err="1"/>
                        <a:t>Процедура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пилинга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900" b="1"/>
                      </a:pPr>
                      <a:r>
                        <a:rPr sz="1000" dirty="0"/>
                        <a:t>ПИЛИНГ </a:t>
                      </a:r>
                      <a:r>
                        <a:rPr sz="1000" dirty="0" err="1" smtClean="0"/>
                        <a:t>PeelArm</a:t>
                      </a:r>
                      <a:r>
                        <a:rPr sz="1000" dirty="0" smtClean="0"/>
                        <a:t> </a:t>
                      </a:r>
                      <a:r>
                        <a:rPr sz="1000" dirty="0"/>
                        <a:t>EPIGEN </a:t>
                      </a:r>
                      <a:endParaRPr sz="1000" dirty="0">
                        <a:solidFill>
                          <a:srgbClr val="A50050"/>
                        </a:solidFill>
                      </a:endParaRPr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/>
                        <a:t>12</a:t>
                      </a:r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smtClean="0"/>
                        <a:t>4</a:t>
                      </a:r>
                      <a:r>
                        <a:rPr lang="en-US" sz="1000" dirty="0" smtClean="0"/>
                        <a:t> </a:t>
                      </a:r>
                      <a:r>
                        <a:rPr sz="1000" dirty="0" smtClean="0"/>
                        <a:t>200</a:t>
                      </a:r>
                      <a:r>
                        <a:rPr lang="ru-RU" sz="1000" dirty="0"/>
                        <a:t>р.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/>
                        <a:t>1</a:t>
                      </a:r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1000" dirty="0" smtClean="0"/>
                        <a:t>280р</a:t>
                      </a:r>
                      <a:r>
                        <a:rPr lang="ru-RU" sz="1000" dirty="0"/>
                        <a:t>.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extLst>
                  <a:ext uri="{0D108BD9-81ED-4DB2-BD59-A6C34878D82A}">
                    <a16:rowId xmlns:a16="http://schemas.microsoft.com/office/drawing/2014/main" val="295710100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 err="1"/>
                        <a:t>Завершение</a:t>
                      </a:r>
                      <a:r>
                        <a:rPr sz="1000" dirty="0"/>
                        <a:t>   </a:t>
                      </a:r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900"/>
                      </a:pPr>
                      <a:r>
                        <a:rPr sz="1000" dirty="0" err="1"/>
                        <a:t>PeelArm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Крем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Экспресс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востановление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/>
                        <a:t>100</a:t>
                      </a:r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smtClean="0"/>
                        <a:t>2</a:t>
                      </a:r>
                      <a:r>
                        <a:rPr lang="en-US" sz="1000" dirty="0" smtClean="0"/>
                        <a:t> </a:t>
                      </a:r>
                      <a:r>
                        <a:rPr sz="1000" dirty="0" smtClean="0"/>
                        <a:t>600</a:t>
                      </a:r>
                      <a:r>
                        <a:rPr lang="ru-RU" sz="1000" dirty="0"/>
                        <a:t>р.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/>
                        <a:t>3</a:t>
                      </a:r>
                    </a:p>
                  </a:txBody>
                  <a:tcPr marL="4740" marR="4740" marT="4740" marB="474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/>
                        <a:t>78</a:t>
                      </a:r>
                      <a:r>
                        <a:rPr lang="ru-RU" sz="1000" dirty="0"/>
                        <a:t>р.</a:t>
                      </a:r>
                      <a:endParaRPr sz="1000" dirty="0"/>
                    </a:p>
                  </a:txBody>
                  <a:tcPr marL="4740" marR="4740" marT="4740" marB="4740" anchor="ctr" horzOverflow="overflow"/>
                </a:tc>
                <a:extLst>
                  <a:ext uri="{0D108BD9-81ED-4DB2-BD59-A6C34878D82A}">
                    <a16:rowId xmlns:a16="http://schemas.microsoft.com/office/drawing/2014/main" val="284420969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35C4A3F-28D3-42AE-9509-9EBC5D459873}"/>
              </a:ext>
            </a:extLst>
          </p:cNvPr>
          <p:cNvSpPr txBox="1"/>
          <p:nvPr/>
        </p:nvSpPr>
        <p:spPr>
          <a:xfrm>
            <a:off x="7485293" y="5221055"/>
            <a:ext cx="3954857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ru-RU" sz="1500" b="1" dirty="0">
                <a:latin typeface="Circe Extra Bold" panose="020B0802020203020203" pitchFamily="34" charset="-52"/>
              </a:rPr>
              <a:t>Цена набора для процедуры – 8 </a:t>
            </a:r>
            <a:r>
              <a:rPr lang="ru-RU" sz="1500" b="1" dirty="0" smtClean="0">
                <a:latin typeface="Circe Extra Bold" panose="020B0802020203020203" pitchFamily="34" charset="-52"/>
              </a:rPr>
              <a:t>400р</a:t>
            </a:r>
            <a:r>
              <a:rPr lang="ru-RU" sz="1500" b="1" dirty="0">
                <a:latin typeface="Circe Extra Bold" panose="020B0802020203020203" pitchFamily="34" charset="-52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Box 3"/>
          <p:cNvSpPr txBox="1"/>
          <p:nvPr/>
        </p:nvSpPr>
        <p:spPr>
          <a:xfrm>
            <a:off x="384176" y="1848500"/>
            <a:ext cx="5654673" cy="3554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r>
              <a:rPr sz="2400" b="1" dirty="0" err="1">
                <a:solidFill>
                  <a:srgbClr val="C00000"/>
                </a:solidFill>
                <a:latin typeface="Circe Light" panose="020B0402020203020203" pitchFamily="34" charset="-52"/>
              </a:rPr>
              <a:t>Мы</a:t>
            </a:r>
            <a:r>
              <a:rPr sz="2400" b="1" dirty="0">
                <a:solidFill>
                  <a:srgbClr val="C00000"/>
                </a:solidFill>
                <a:latin typeface="Circe Light" panose="020B0402020203020203" pitchFamily="34" charset="-52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Circe Light" panose="020B0402020203020203" pitchFamily="34" charset="-52"/>
              </a:rPr>
              <a:t>создаем</a:t>
            </a:r>
            <a:r>
              <a:rPr sz="2400" b="1" dirty="0">
                <a:solidFill>
                  <a:srgbClr val="C00000"/>
                </a:solidFill>
                <a:latin typeface="Circe Light" panose="020B0402020203020203" pitchFamily="34" charset="-52"/>
              </a:rPr>
              <a:t>,</a:t>
            </a:r>
            <a:endParaRPr lang="ru-RU" sz="2400" b="1" dirty="0">
              <a:solidFill>
                <a:srgbClr val="C00000"/>
              </a:solidFill>
              <a:latin typeface="Circe Light" panose="020B0402020203020203" pitchFamily="34" charset="-52"/>
            </a:endParaRPr>
          </a:p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r>
              <a:rPr sz="2400" b="1" dirty="0" err="1">
                <a:solidFill>
                  <a:srgbClr val="C00000"/>
                </a:solidFill>
                <a:latin typeface="Circe Light" panose="020B0402020203020203" pitchFamily="34" charset="-52"/>
              </a:rPr>
              <a:t>производим</a:t>
            </a:r>
            <a:r>
              <a:rPr sz="2400" b="1" dirty="0">
                <a:solidFill>
                  <a:srgbClr val="C00000"/>
                </a:solidFill>
                <a:latin typeface="Circe Light" panose="020B0402020203020203" pitchFamily="34" charset="-52"/>
              </a:rPr>
              <a:t> </a:t>
            </a:r>
            <a:endParaRPr lang="ru-RU" sz="2400" b="1" dirty="0">
              <a:solidFill>
                <a:srgbClr val="C00000"/>
              </a:solidFill>
              <a:latin typeface="Circe Light" panose="020B0402020203020203" pitchFamily="34" charset="-52"/>
            </a:endParaRPr>
          </a:p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r>
              <a:rPr sz="2400" b="1" dirty="0">
                <a:solidFill>
                  <a:srgbClr val="C00000"/>
                </a:solidFill>
                <a:latin typeface="Circe Light" panose="020B0402020203020203" pitchFamily="34" charset="-52"/>
              </a:rPr>
              <a:t>и </a:t>
            </a:r>
            <a:r>
              <a:rPr sz="2400" b="1" dirty="0" err="1">
                <a:solidFill>
                  <a:srgbClr val="C00000"/>
                </a:solidFill>
                <a:latin typeface="Circe Light" panose="020B0402020203020203" pitchFamily="34" charset="-52"/>
              </a:rPr>
              <a:t>реализуем</a:t>
            </a:r>
            <a:endParaRPr lang="ru-RU" sz="2400" b="1" dirty="0">
              <a:solidFill>
                <a:srgbClr val="C00000"/>
              </a:solidFill>
              <a:latin typeface="Circe Light" panose="020B0402020203020203" pitchFamily="34" charset="-52"/>
            </a:endParaRPr>
          </a:p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endParaRPr lang="ru-RU" sz="2400" b="1" dirty="0" smtClean="0">
              <a:solidFill>
                <a:srgbClr val="C00000"/>
              </a:solidFill>
              <a:latin typeface="Circe Bold" panose="020B0602020203020203" pitchFamily="34" charset="-52"/>
            </a:endParaRPr>
          </a:p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endParaRPr lang="ru-RU" sz="2400" b="1" dirty="0">
              <a:solidFill>
                <a:srgbClr val="C00000"/>
              </a:solidFill>
              <a:latin typeface="Circe Bold" panose="020B0602020203020203" pitchFamily="34" charset="-52"/>
            </a:endParaRPr>
          </a:p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endParaRPr lang="ru-RU" sz="2400" b="1" dirty="0" smtClean="0">
              <a:solidFill>
                <a:srgbClr val="C00000"/>
              </a:solidFill>
              <a:latin typeface="Circe Bold" panose="020B0602020203020203" pitchFamily="34" charset="-52"/>
            </a:endParaRPr>
          </a:p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endParaRPr lang="ru-RU" sz="2400" b="1" dirty="0">
              <a:solidFill>
                <a:srgbClr val="C00000"/>
              </a:solidFill>
              <a:latin typeface="Circe Bold" panose="020B0602020203020203" pitchFamily="34" charset="-52"/>
            </a:endParaRPr>
          </a:p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r>
              <a:rPr lang="ru-RU" b="1" dirty="0">
                <a:latin typeface="Circe Bold" panose="020B0602020203020203" pitchFamily="34" charset="-52"/>
              </a:rPr>
              <a:t>у</a:t>
            </a:r>
            <a:r>
              <a:rPr b="1" dirty="0" err="1">
                <a:latin typeface="Circe Bold" panose="020B0602020203020203" pitchFamily="34" charset="-52"/>
              </a:rPr>
              <a:t>никальные</a:t>
            </a:r>
            <a:r>
              <a:rPr lang="ru-RU" b="1" dirty="0">
                <a:latin typeface="Circe Bold" panose="020B0602020203020203" pitchFamily="34" charset="-52"/>
              </a:rPr>
              <a:t> </a:t>
            </a:r>
            <a:r>
              <a:rPr b="1" dirty="0" err="1" smtClean="0">
                <a:latin typeface="Circe Bold" panose="020B0602020203020203" pitchFamily="34" charset="-52"/>
              </a:rPr>
              <a:t>препараты</a:t>
            </a:r>
            <a:r>
              <a:rPr lang="ru-RU" b="1" dirty="0" smtClean="0">
                <a:latin typeface="Circe Bold" panose="020B0602020203020203" pitchFamily="34" charset="-52"/>
              </a:rPr>
              <a:t> </a:t>
            </a:r>
            <a:r>
              <a:rPr b="1" dirty="0" err="1" smtClean="0">
                <a:latin typeface="Circe Bold" panose="020B0602020203020203" pitchFamily="34" charset="-52"/>
              </a:rPr>
              <a:t>для</a:t>
            </a:r>
            <a:r>
              <a:rPr b="1" dirty="0" smtClean="0">
                <a:latin typeface="Circe Bold" panose="020B0602020203020203" pitchFamily="34" charset="-52"/>
              </a:rPr>
              <a:t> </a:t>
            </a:r>
            <a:r>
              <a:rPr b="1" dirty="0" err="1">
                <a:latin typeface="Circe Bold" panose="020B0602020203020203" pitchFamily="34" charset="-52"/>
              </a:rPr>
              <a:t>профессиональных</a:t>
            </a:r>
            <a:r>
              <a:rPr lang="ru-RU" b="1" dirty="0">
                <a:latin typeface="Circe Bold" panose="020B0602020203020203" pitchFamily="34" charset="-52"/>
              </a:rPr>
              <a:t> </a:t>
            </a:r>
            <a:r>
              <a:rPr b="1" dirty="0" err="1">
                <a:latin typeface="Circe Bold" panose="020B0602020203020203" pitchFamily="34" charset="-52"/>
              </a:rPr>
              <a:t>косметических</a:t>
            </a:r>
            <a:r>
              <a:rPr lang="ru-RU" b="1" dirty="0">
                <a:latin typeface="Circe Bold" panose="020B0602020203020203" pitchFamily="34" charset="-52"/>
              </a:rPr>
              <a:t> </a:t>
            </a:r>
            <a:endParaRPr lang="ru-RU" b="1" dirty="0" smtClean="0">
              <a:latin typeface="Circe Bold" panose="020B0602020203020203" pitchFamily="34" charset="-52"/>
            </a:endParaRPr>
          </a:p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r>
              <a:rPr b="1" dirty="0" err="1" smtClean="0">
                <a:latin typeface="Circe Bold" panose="020B0602020203020203" pitchFamily="34" charset="-52"/>
              </a:rPr>
              <a:t>процедур</a:t>
            </a:r>
            <a:endParaRPr b="1" dirty="0">
              <a:latin typeface="Circe Bold" panose="020B0602020203020203" pitchFamily="34" charset="-52"/>
            </a:endParaRPr>
          </a:p>
        </p:txBody>
      </p:sp>
      <p:sp>
        <p:nvSpPr>
          <p:cNvPr id="196" name="TextBox 16"/>
          <p:cNvSpPr txBox="1"/>
          <p:nvPr/>
        </p:nvSpPr>
        <p:spPr>
          <a:xfrm>
            <a:off x="6648869" y="1974427"/>
            <a:ext cx="509376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r>
              <a:rPr sz="1500" dirty="0" err="1">
                <a:latin typeface="Circe Light" panose="020B0402020203020203" pitchFamily="34" charset="-52"/>
              </a:rPr>
              <a:t>Сочетание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новейших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открытий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эстетической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медицины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>
                <a:latin typeface="Circe Light" panose="020B0402020203020203" pitchFamily="34" charset="-52"/>
              </a:rPr>
              <a:t>достижений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фундаментальной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науки</a:t>
            </a:r>
            <a:r>
              <a:rPr lang="ru-RU" sz="1500" dirty="0">
                <a:latin typeface="Circe Light" panose="020B0402020203020203" pitchFamily="34" charset="-52"/>
              </a:rPr>
              <a:t> </a:t>
            </a:r>
            <a:r>
              <a:rPr sz="1500" dirty="0">
                <a:latin typeface="Circe Light" panose="020B0402020203020203" pitchFamily="34" charset="-52"/>
              </a:rPr>
              <a:t>и </a:t>
            </a:r>
            <a:r>
              <a:rPr sz="1500" dirty="0" err="1">
                <a:latin typeface="Circe Light" panose="020B0402020203020203" pitchFamily="34" charset="-52"/>
              </a:rPr>
              <a:t>косметических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традиций</a:t>
            </a:r>
            <a:endParaRPr sz="1500" dirty="0">
              <a:latin typeface="Circe Light" panose="020B0402020203020203" pitchFamily="34" charset="-52"/>
            </a:endParaRPr>
          </a:p>
        </p:txBody>
      </p:sp>
      <p:sp>
        <p:nvSpPr>
          <p:cNvPr id="197" name="TextBox 17"/>
          <p:cNvSpPr txBox="1"/>
          <p:nvPr/>
        </p:nvSpPr>
        <p:spPr>
          <a:xfrm>
            <a:off x="6648868" y="3049612"/>
            <a:ext cx="509376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9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1500" dirty="0" err="1">
                <a:latin typeface="Circe Light" panose="020B0402020203020203" pitchFamily="34" charset="-52"/>
              </a:rPr>
              <a:t>Инновационные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активные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ингредиенты</a:t>
            </a:r>
            <a:r>
              <a:rPr sz="1500" dirty="0">
                <a:latin typeface="Circe Light" panose="020B0402020203020203" pitchFamily="34" charset="-52"/>
              </a:rPr>
              <a:t> и </a:t>
            </a:r>
            <a:r>
              <a:rPr sz="1500" dirty="0" err="1">
                <a:latin typeface="Circe Light" panose="020B0402020203020203" pitchFamily="34" charset="-52"/>
              </a:rPr>
              <a:t>трендовые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методики</a:t>
            </a:r>
            <a:r>
              <a:rPr sz="1500" dirty="0">
                <a:latin typeface="Circe Light" panose="020B0402020203020203" pitchFamily="34" charset="-52"/>
              </a:rPr>
              <a:t> </a:t>
            </a:r>
          </a:p>
        </p:txBody>
      </p:sp>
      <p:sp>
        <p:nvSpPr>
          <p:cNvPr id="198" name="TextBox 18"/>
          <p:cNvSpPr txBox="1"/>
          <p:nvPr/>
        </p:nvSpPr>
        <p:spPr>
          <a:xfrm>
            <a:off x="6670836" y="3898706"/>
            <a:ext cx="506988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9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1500" dirty="0" err="1">
                <a:latin typeface="Circe Light" panose="020B0402020203020203" pitchFamily="34" charset="-52"/>
              </a:rPr>
              <a:t>Учебно-методический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центр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по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подготовке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сертифицированных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специалистов</a:t>
            </a:r>
            <a:endParaRPr sz="1500" dirty="0">
              <a:latin typeface="Circe Light" panose="020B0402020203020203" pitchFamily="34" charset="-52"/>
            </a:endParaRPr>
          </a:p>
        </p:txBody>
      </p:sp>
      <p:sp>
        <p:nvSpPr>
          <p:cNvPr id="199" name="TextBox 19"/>
          <p:cNvSpPr txBox="1"/>
          <p:nvPr/>
        </p:nvSpPr>
        <p:spPr>
          <a:xfrm>
            <a:off x="6648869" y="4747800"/>
            <a:ext cx="509376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9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1500" dirty="0" err="1">
                <a:latin typeface="Circe Light" panose="020B0402020203020203" pitchFamily="34" charset="-52"/>
              </a:rPr>
              <a:t>Современный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менеджмент</a:t>
            </a:r>
            <a:r>
              <a:rPr sz="1500" dirty="0">
                <a:latin typeface="Circe Light" panose="020B0402020203020203" pitchFamily="34" charset="-52"/>
              </a:rPr>
              <a:t> и </a:t>
            </a:r>
            <a:r>
              <a:rPr sz="1500" dirty="0" err="1">
                <a:latin typeface="Circe Light" panose="020B0402020203020203" pitchFamily="34" charset="-52"/>
              </a:rPr>
              <a:t>маркетинг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>
                <a:latin typeface="Circe Light" panose="020B0402020203020203" pitchFamily="34" charset="-52"/>
              </a:rPr>
              <a:t>индивидуальное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сервисное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обслуживание</a:t>
            </a:r>
            <a:r>
              <a:rPr sz="1500" dirty="0">
                <a:latin typeface="Circe Light" panose="020B0402020203020203" pitchFamily="34" charset="-52"/>
              </a:rPr>
              <a:t> и </a:t>
            </a:r>
            <a:r>
              <a:rPr sz="1500" dirty="0" err="1">
                <a:latin typeface="Circe Light" panose="020B0402020203020203" pitchFamily="34" charset="-52"/>
              </a:rPr>
              <a:t>сопровождение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партнеров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>
                <a:latin typeface="Circe Light" panose="020B0402020203020203" pitchFamily="34" charset="-52"/>
              </a:rPr>
              <a:t>обширная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дистрибьюторская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сеть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>
                <a:latin typeface="Circe Light" panose="020B0402020203020203" pitchFamily="34" charset="-52"/>
              </a:rPr>
              <a:t>работающая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по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единым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стандартам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на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всей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территории</a:t>
            </a:r>
            <a:r>
              <a:rPr sz="1500" dirty="0">
                <a:latin typeface="Circe Light" panose="020B0402020203020203" pitchFamily="34" charset="-52"/>
              </a:rPr>
              <a:t> РФ и </a:t>
            </a:r>
            <a:r>
              <a:rPr sz="1500" dirty="0" err="1">
                <a:latin typeface="Circe Light" panose="020B0402020203020203" pitchFamily="34" charset="-52"/>
              </a:rPr>
              <a:t>за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ее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пределами</a:t>
            </a:r>
            <a:endParaRPr sz="1500" dirty="0">
              <a:latin typeface="Circe Light" panose="020B0402020203020203" pitchFamily="34" charset="-52"/>
            </a:endParaRPr>
          </a:p>
        </p:txBody>
      </p:sp>
      <p:pic>
        <p:nvPicPr>
          <p:cNvPr id="200" name="Picture 6" descr="Picture 6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7665" y="1974427"/>
            <a:ext cx="720583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7" descr="Picture 7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6746" y="2905910"/>
            <a:ext cx="720583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8" descr="Picture 8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2855" y="3837393"/>
            <a:ext cx="720000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9" descr="Picture 9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2273" y="4768877"/>
            <a:ext cx="720582" cy="7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6"/>
          <p:cNvSpPr txBox="1"/>
          <p:nvPr/>
        </p:nvSpPr>
        <p:spPr>
          <a:xfrm>
            <a:off x="1066957" y="-800353"/>
            <a:ext cx="987097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3400" b="1" dirty="0">
                <a:solidFill>
                  <a:schemeClr val="bg2"/>
                </a:solidFill>
              </a:rPr>
              <a:t>Торговый дом </a:t>
            </a:r>
            <a:r>
              <a:rPr lang="en-US" sz="3400" b="1" dirty="0">
                <a:solidFill>
                  <a:schemeClr val="bg2"/>
                </a:solidFill>
              </a:rPr>
              <a:t>FINISTERE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1" y="-800353"/>
            <a:ext cx="681036" cy="579505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6A0EF394-D549-4F5C-A76A-669865ACEBB0}"/>
              </a:ext>
            </a:extLst>
          </p:cNvPr>
          <p:cNvSpPr txBox="1"/>
          <p:nvPr/>
        </p:nvSpPr>
        <p:spPr>
          <a:xfrm>
            <a:off x="1004388" y="6231734"/>
            <a:ext cx="260558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1400" dirty="0">
                <a:solidFill>
                  <a:schemeClr val="bg2"/>
                </a:solidFill>
                <a:latin typeface="Circe Bold" panose="020B0602020203020203" pitchFamily="34" charset="-52"/>
              </a:rPr>
              <a:t>ТОРГОВЫЙ ДОМ </a:t>
            </a:r>
            <a:r>
              <a:rPr lang="en-US" sz="1400" dirty="0">
                <a:solidFill>
                  <a:schemeClr val="bg2"/>
                </a:solidFill>
                <a:latin typeface="Circe Bold" panose="020B0602020203020203" pitchFamily="34" charset="-52"/>
              </a:rPr>
              <a:t>FINISTERE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94920A-061F-4035-B74F-B111914951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9" y="5989287"/>
            <a:ext cx="624788" cy="53164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440626-AA44-468A-B43B-7F7DA452588E}"/>
              </a:ext>
            </a:extLst>
          </p:cNvPr>
          <p:cNvSpPr/>
          <p:nvPr/>
        </p:nvSpPr>
        <p:spPr>
          <a:xfrm>
            <a:off x="5803777" y="1293776"/>
            <a:ext cx="2345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900">
                <a:latin typeface="Corbel"/>
                <a:ea typeface="Corbel"/>
                <a:cs typeface="Corbel"/>
                <a:sym typeface="Corbel"/>
              </a:defRPr>
            </a:pPr>
            <a:r>
              <a:rPr lang="en-US" sz="2000" b="1" dirty="0">
                <a:solidFill>
                  <a:srgbClr val="C00000"/>
                </a:solidFill>
                <a:latin typeface="Circe Bold" panose="020B0602020203020203" pitchFamily="34" charset="-52"/>
              </a:rPr>
              <a:t>FINISTERE – </a:t>
            </a:r>
            <a:r>
              <a:rPr lang="ru-RU" sz="2000" b="1" dirty="0">
                <a:solidFill>
                  <a:srgbClr val="C00000"/>
                </a:solidFill>
                <a:latin typeface="Circe Bold" panose="020B0602020203020203" pitchFamily="34" charset="-52"/>
              </a:rPr>
              <a:t>ЭТО: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F3D83BF-3EF7-4A50-A66B-233F77C86C98}"/>
              </a:ext>
            </a:extLst>
          </p:cNvPr>
          <p:cNvCxnSpPr>
            <a:cxnSpLocks/>
          </p:cNvCxnSpPr>
          <p:nvPr/>
        </p:nvCxnSpPr>
        <p:spPr>
          <a:xfrm>
            <a:off x="5678458" y="1313872"/>
            <a:ext cx="0" cy="299507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Объект 2"/>
          <p:cNvSpPr txBox="1">
            <a:spLocks/>
          </p:cNvSpPr>
          <p:nvPr/>
        </p:nvSpPr>
        <p:spPr>
          <a:xfrm>
            <a:off x="4471717" y="113917"/>
            <a:ext cx="4240002" cy="5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defTabSz="905255" hangingPunct="1">
              <a:lnSpc>
                <a:spcPct val="110000"/>
              </a:lnSpc>
              <a:spcBef>
                <a:spcPts val="0"/>
              </a:spcBef>
              <a:buSzTx/>
              <a:buFont typeface="Arial"/>
              <a:buNone/>
              <a:defRPr sz="2277" b="1"/>
            </a:pPr>
            <a:r>
              <a:rPr lang="ru-RU" sz="3600" b="1" dirty="0" smtClean="0">
                <a:solidFill>
                  <a:srgbClr val="C00000"/>
                </a:solidFill>
                <a:latin typeface="Circe Bold" panose="020B0602020203020203" pitchFamily="34" charset="-52"/>
              </a:rPr>
              <a:t>ДЛЯ ПАРТНЕРОВ</a:t>
            </a:r>
            <a:endParaRPr lang="ru-RU" sz="3600" b="1" dirty="0">
              <a:solidFill>
                <a:srgbClr val="C00000"/>
              </a:solidFill>
              <a:latin typeface="Circe Bold" panose="020B06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64" y="1020085"/>
            <a:ext cx="2135613" cy="30206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Box 16"/>
          <p:cNvSpPr txBox="1"/>
          <p:nvPr/>
        </p:nvSpPr>
        <p:spPr>
          <a:xfrm>
            <a:off x="4249696" y="2154473"/>
            <a:ext cx="657696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1500" dirty="0" err="1">
                <a:latin typeface="Circe Light" panose="020B0402020203020203" pitchFamily="34" charset="-52"/>
              </a:rPr>
              <a:t>Уникальные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формулы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>
                <a:latin typeface="Circe Light" panose="020B0402020203020203" pitchFamily="34" charset="-52"/>
              </a:rPr>
              <a:t>текстуры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>
                <a:latin typeface="Circe Light" panose="020B0402020203020203" pitchFamily="34" charset="-52"/>
              </a:rPr>
              <a:t>не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имеющие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аналогов</a:t>
            </a:r>
            <a:endParaRPr lang="ru-RU" sz="1500" dirty="0">
              <a:latin typeface="Circe Light" panose="020B0402020203020203" pitchFamily="34" charset="-52"/>
            </a:endParaRPr>
          </a:p>
          <a:p>
            <a:r>
              <a:rPr sz="1500" dirty="0">
                <a:latin typeface="Circe Light" panose="020B0402020203020203" pitchFamily="34" charset="-52"/>
              </a:rPr>
              <a:t>в </a:t>
            </a:r>
            <a:r>
              <a:rPr sz="1500" dirty="0" err="1">
                <a:latin typeface="Circe Light" panose="020B0402020203020203" pitchFamily="34" charset="-52"/>
              </a:rPr>
              <a:t>России</a:t>
            </a:r>
            <a:r>
              <a:rPr sz="1500" dirty="0">
                <a:latin typeface="Circe Light" panose="020B0402020203020203" pitchFamily="34" charset="-52"/>
              </a:rPr>
              <a:t> и в </a:t>
            </a:r>
            <a:r>
              <a:rPr sz="1500" dirty="0" err="1">
                <a:latin typeface="Circe Light" panose="020B0402020203020203" pitchFamily="34" charset="-52"/>
              </a:rPr>
              <a:t>мире</a:t>
            </a:r>
            <a:endParaRPr sz="1500" dirty="0">
              <a:latin typeface="Circe Light" panose="020B0402020203020203" pitchFamily="34" charset="-52"/>
            </a:endParaRPr>
          </a:p>
        </p:txBody>
      </p:sp>
      <p:sp>
        <p:nvSpPr>
          <p:cNvPr id="209" name="TextBox 17"/>
          <p:cNvSpPr txBox="1"/>
          <p:nvPr/>
        </p:nvSpPr>
        <p:spPr>
          <a:xfrm>
            <a:off x="4249696" y="2923269"/>
            <a:ext cx="657696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r>
              <a:rPr sz="1500" dirty="0" err="1">
                <a:latin typeface="Circe Light" panose="020B0402020203020203" pitchFamily="34" charset="-52"/>
              </a:rPr>
              <a:t>Многофункциональные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препараты</a:t>
            </a:r>
            <a:r>
              <a:rPr sz="1500" dirty="0">
                <a:latin typeface="Circe Light" panose="020B0402020203020203" pitchFamily="34" charset="-52"/>
              </a:rPr>
              <a:t> и </a:t>
            </a:r>
            <a:r>
              <a:rPr sz="1500" dirty="0" err="1">
                <a:latin typeface="Circe Light" panose="020B0402020203020203" pitchFamily="34" charset="-52"/>
              </a:rPr>
              <a:t>процедуры</a:t>
            </a:r>
            <a:r>
              <a:rPr sz="1500" dirty="0">
                <a:latin typeface="Circe Light" panose="020B0402020203020203" pitchFamily="34" charset="-52"/>
              </a:rPr>
              <a:t> </a:t>
            </a:r>
          </a:p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r>
              <a:rPr sz="1500" dirty="0" err="1">
                <a:latin typeface="Circe Light" panose="020B0402020203020203" pitchFamily="34" charset="-52"/>
              </a:rPr>
              <a:t>Комплексный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подход</a:t>
            </a:r>
            <a:r>
              <a:rPr sz="1500" dirty="0">
                <a:latin typeface="Circe Light" panose="020B0402020203020203" pitchFamily="34" charset="-52"/>
              </a:rPr>
              <a:t> к </a:t>
            </a:r>
            <a:r>
              <a:rPr sz="1500" dirty="0" err="1">
                <a:latin typeface="Circe Light" panose="020B0402020203020203" pitchFamily="34" charset="-52"/>
              </a:rPr>
              <a:t>решению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самых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разных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эстетических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проблем</a:t>
            </a:r>
            <a:r>
              <a:rPr sz="1500" dirty="0">
                <a:latin typeface="Circe Light" panose="020B0402020203020203" pitchFamily="34" charset="-52"/>
              </a:rPr>
              <a:t>. </a:t>
            </a:r>
          </a:p>
        </p:txBody>
      </p:sp>
      <p:sp>
        <p:nvSpPr>
          <p:cNvPr id="210" name="TextBox 18"/>
          <p:cNvSpPr txBox="1"/>
          <p:nvPr/>
        </p:nvSpPr>
        <p:spPr>
          <a:xfrm>
            <a:off x="4249696" y="3642653"/>
            <a:ext cx="510219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1500" dirty="0" err="1">
                <a:latin typeface="Circe Light" panose="020B0402020203020203" pitchFamily="34" charset="-52"/>
              </a:rPr>
              <a:t>Безопасные</a:t>
            </a:r>
            <a:r>
              <a:rPr sz="1500" dirty="0">
                <a:latin typeface="Circe Light" panose="020B0402020203020203" pitchFamily="34" charset="-52"/>
              </a:rPr>
              <a:t> и </a:t>
            </a:r>
            <a:r>
              <a:rPr sz="1500" dirty="0" err="1">
                <a:latin typeface="Circe Light" panose="020B0402020203020203" pitchFamily="34" charset="-52"/>
              </a:rPr>
              <a:t>комфортные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процедуры</a:t>
            </a:r>
            <a:r>
              <a:rPr sz="1500" dirty="0">
                <a:latin typeface="Circe Light" panose="020B0402020203020203" pitchFamily="34" charset="-52"/>
              </a:rPr>
              <a:t> с </a:t>
            </a:r>
            <a:r>
              <a:rPr sz="1500" dirty="0" err="1">
                <a:latin typeface="Circe Light" panose="020B0402020203020203" pitchFamily="34" charset="-52"/>
              </a:rPr>
              <a:t>мгновенным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 smtClean="0">
                <a:latin typeface="Circe Light" panose="020B0402020203020203" pitchFamily="34" charset="-52"/>
              </a:rPr>
              <a:t>эффектом</a:t>
            </a:r>
            <a:r>
              <a:rPr sz="1500" dirty="0" smtClean="0">
                <a:latin typeface="Circe Light" panose="020B0402020203020203" pitchFamily="34" charset="-52"/>
              </a:rPr>
              <a:t>,</a:t>
            </a:r>
            <a:r>
              <a:rPr lang="ru-RU" sz="1500" dirty="0" smtClean="0">
                <a:latin typeface="Circe Light" panose="020B0402020203020203" pitchFamily="34" charset="-52"/>
              </a:rPr>
              <a:t> </a:t>
            </a:r>
            <a:r>
              <a:rPr sz="1500" dirty="0" err="1" smtClean="0">
                <a:latin typeface="Circe Light" panose="020B0402020203020203" pitchFamily="34" charset="-52"/>
              </a:rPr>
              <a:t>без</a:t>
            </a:r>
            <a:r>
              <a:rPr sz="1500" dirty="0" smtClean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боли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>
                <a:latin typeface="Circe Light" panose="020B0402020203020203" pitchFamily="34" charset="-52"/>
              </a:rPr>
              <a:t>реабилитации</a:t>
            </a:r>
            <a:r>
              <a:rPr sz="1500" dirty="0">
                <a:latin typeface="Circe Light" panose="020B0402020203020203" pitchFamily="34" charset="-52"/>
              </a:rPr>
              <a:t> и </a:t>
            </a:r>
            <a:r>
              <a:rPr sz="1500" dirty="0" err="1">
                <a:latin typeface="Circe Light" panose="020B0402020203020203" pitchFamily="34" charset="-52"/>
              </a:rPr>
              <a:t>повреждений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кожи</a:t>
            </a:r>
            <a:endParaRPr sz="1500" dirty="0">
              <a:latin typeface="Circe Light" panose="020B0402020203020203" pitchFamily="34" charset="-52"/>
            </a:endParaRPr>
          </a:p>
        </p:txBody>
      </p:sp>
      <p:sp>
        <p:nvSpPr>
          <p:cNvPr id="211" name="TextBox 19"/>
          <p:cNvSpPr txBox="1"/>
          <p:nvPr/>
        </p:nvSpPr>
        <p:spPr>
          <a:xfrm>
            <a:off x="4249696" y="4316123"/>
            <a:ext cx="741677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r>
              <a:rPr sz="1500" dirty="0" err="1">
                <a:latin typeface="Circe Light" panose="020B0402020203020203" pitchFamily="34" charset="-52"/>
              </a:rPr>
              <a:t>Капсульный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принцип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формирования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ассортиментной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матрицы</a:t>
            </a:r>
            <a:r>
              <a:rPr sz="1500" dirty="0">
                <a:latin typeface="Circe Light" panose="020B0402020203020203" pitchFamily="34" charset="-52"/>
              </a:rPr>
              <a:t>: </a:t>
            </a:r>
            <a:r>
              <a:rPr sz="1500" dirty="0" err="1">
                <a:latin typeface="Circe Light" panose="020B0402020203020203" pitchFamily="34" charset="-52"/>
              </a:rPr>
              <a:t>оптимальное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сочетание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 smtClean="0">
                <a:latin typeface="Circe Light" panose="020B0402020203020203" pitchFamily="34" charset="-52"/>
              </a:rPr>
              <a:t>препаратов</a:t>
            </a:r>
            <a:r>
              <a:rPr lang="ru-RU" sz="1500" dirty="0" smtClean="0">
                <a:latin typeface="Circe Light" panose="020B0402020203020203" pitchFamily="34" charset="-52"/>
              </a:rPr>
              <a:t> </a:t>
            </a:r>
            <a:r>
              <a:rPr sz="1500" dirty="0" smtClean="0">
                <a:latin typeface="Circe Light" panose="020B0402020203020203" pitchFamily="34" charset="-52"/>
              </a:rPr>
              <a:t>в </a:t>
            </a:r>
            <a:r>
              <a:rPr sz="1500" dirty="0" err="1">
                <a:latin typeface="Circe Light" panose="020B0402020203020203" pitchFamily="34" charset="-52"/>
              </a:rPr>
              <a:t>комплексных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процедурах</a:t>
            </a:r>
            <a:r>
              <a:rPr sz="1500" dirty="0">
                <a:latin typeface="Circe Light" panose="020B0402020203020203" pitchFamily="34" charset="-52"/>
              </a:rPr>
              <a:t> и </a:t>
            </a:r>
            <a:r>
              <a:rPr sz="1500" dirty="0" err="1">
                <a:latin typeface="Circe Light" panose="020B0402020203020203" pitchFamily="34" charset="-52"/>
              </a:rPr>
              <a:t>возможность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комбинирования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lang="ru-RU" sz="1500" b="1" dirty="0" smtClean="0">
                <a:latin typeface="Circe Light" panose="020B0402020203020203" pitchFamily="34" charset="-52"/>
              </a:rPr>
              <a:t>БЬЮТИ МИНИМАЛИЗМ</a:t>
            </a:r>
            <a:endParaRPr sz="1500" b="1" dirty="0">
              <a:latin typeface="Circe Light" panose="020B0402020203020203" pitchFamily="34" charset="-52"/>
            </a:endParaRPr>
          </a:p>
        </p:txBody>
      </p:sp>
      <p:sp>
        <p:nvSpPr>
          <p:cNvPr id="212" name="TextBox 20"/>
          <p:cNvSpPr txBox="1"/>
          <p:nvPr/>
        </p:nvSpPr>
        <p:spPr>
          <a:xfrm>
            <a:off x="4249696" y="5062626"/>
            <a:ext cx="753107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1500" dirty="0" err="1">
                <a:latin typeface="Circe Light" panose="020B0402020203020203" pitchFamily="34" charset="-52"/>
              </a:rPr>
              <a:t>Возможность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использования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препаратов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для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дополнения</a:t>
            </a:r>
            <a:r>
              <a:rPr sz="1500" dirty="0">
                <a:latin typeface="Circe Light" panose="020B0402020203020203" pitchFamily="34" charset="-52"/>
              </a:rPr>
              <a:t> и </a:t>
            </a:r>
            <a:r>
              <a:rPr sz="1500" dirty="0" err="1">
                <a:latin typeface="Circe Light" panose="020B0402020203020203" pitchFamily="34" charset="-52"/>
              </a:rPr>
              <a:t>усиления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эффекта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других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косметических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процедур</a:t>
            </a:r>
            <a:r>
              <a:rPr sz="1500" dirty="0">
                <a:latin typeface="Circe Light" panose="020B0402020203020203" pitchFamily="34" charset="-52"/>
              </a:rPr>
              <a:t>: </a:t>
            </a:r>
            <a:r>
              <a:rPr sz="1500" dirty="0" err="1">
                <a:latin typeface="Circe Light" panose="020B0402020203020203" pitchFamily="34" charset="-52"/>
              </a:rPr>
              <a:t>инъекций</a:t>
            </a:r>
            <a:r>
              <a:rPr sz="1500" dirty="0">
                <a:latin typeface="Circe Light" panose="020B0402020203020203" pitchFamily="34" charset="-52"/>
              </a:rPr>
              <a:t> (</a:t>
            </a:r>
            <a:r>
              <a:rPr sz="1500" dirty="0" err="1">
                <a:latin typeface="Circe Light" panose="020B0402020203020203" pitchFamily="34" charset="-52"/>
              </a:rPr>
              <a:t>контурной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пластики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>
                <a:latin typeface="Circe Light" panose="020B0402020203020203" pitchFamily="34" charset="-52"/>
              </a:rPr>
              <a:t>биоревитализации</a:t>
            </a:r>
            <a:r>
              <a:rPr sz="1500" dirty="0">
                <a:latin typeface="Circe Light" panose="020B0402020203020203" pitchFamily="34" charset="-52"/>
              </a:rPr>
              <a:t>), </a:t>
            </a:r>
            <a:r>
              <a:rPr sz="1500" dirty="0" err="1">
                <a:latin typeface="Circe Light" panose="020B0402020203020203" pitchFamily="34" charset="-52"/>
              </a:rPr>
              <a:t>нитевых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технологий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 smtClean="0">
                <a:latin typeface="Circe Light" panose="020B0402020203020203" pitchFamily="34" charset="-52"/>
              </a:rPr>
              <a:t>лазерных</a:t>
            </a:r>
            <a:r>
              <a:rPr lang="ru-RU" sz="1500" dirty="0" smtClean="0">
                <a:latin typeface="Circe Light" panose="020B0402020203020203" pitchFamily="34" charset="-52"/>
              </a:rPr>
              <a:t> </a:t>
            </a:r>
            <a:r>
              <a:rPr sz="1500" dirty="0" err="1" smtClean="0">
                <a:latin typeface="Circe Light" panose="020B0402020203020203" pitchFamily="34" charset="-52"/>
              </a:rPr>
              <a:t>процедур</a:t>
            </a:r>
            <a:r>
              <a:rPr sz="1500" dirty="0">
                <a:latin typeface="Circe Light" panose="020B0402020203020203" pitchFamily="34" charset="-52"/>
              </a:rPr>
              <a:t>, </a:t>
            </a:r>
            <a:r>
              <a:rPr sz="1500" dirty="0" err="1">
                <a:latin typeface="Circe Light" panose="020B0402020203020203" pitchFamily="34" charset="-52"/>
              </a:rPr>
              <a:t>пластической</a:t>
            </a:r>
            <a:r>
              <a:rPr sz="1500" dirty="0">
                <a:latin typeface="Circe Light" panose="020B0402020203020203" pitchFamily="34" charset="-52"/>
              </a:rPr>
              <a:t> </a:t>
            </a:r>
            <a:r>
              <a:rPr sz="1500" dirty="0" err="1">
                <a:latin typeface="Circe Light" panose="020B0402020203020203" pitchFamily="34" charset="-52"/>
              </a:rPr>
              <a:t>хирургии</a:t>
            </a:r>
            <a:r>
              <a:rPr sz="1500" dirty="0">
                <a:latin typeface="Circe Light" panose="020B0402020203020203" pitchFamily="34" charset="-52"/>
              </a:rPr>
              <a:t>)</a:t>
            </a:r>
          </a:p>
        </p:txBody>
      </p:sp>
      <p:pic>
        <p:nvPicPr>
          <p:cNvPr id="216" name="Рисунок 31" descr="Рисунок 3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7916" y="5233898"/>
            <a:ext cx="489640" cy="48964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B6639470-6BE5-4DF4-9414-39135D4E38FB}"/>
              </a:ext>
            </a:extLst>
          </p:cNvPr>
          <p:cNvSpPr txBox="1"/>
          <p:nvPr/>
        </p:nvSpPr>
        <p:spPr>
          <a:xfrm>
            <a:off x="1576296" y="6020010"/>
            <a:ext cx="693465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1400" dirty="0">
                <a:solidFill>
                  <a:schemeClr val="bg2"/>
                </a:solidFill>
                <a:latin typeface="Circe Bold" panose="020B0602020203020203" pitchFamily="34" charset="-52"/>
              </a:rPr>
              <a:t>ПРИНЦИПЫ СОЗДАНИЯ ПРЕПАРАТОВ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3D4F37-C239-4E99-AF44-887C4CFF3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2" y="5735688"/>
            <a:ext cx="873839" cy="743564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4471717" y="113917"/>
            <a:ext cx="4240002" cy="5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defTabSz="905255" hangingPunct="1">
              <a:lnSpc>
                <a:spcPct val="110000"/>
              </a:lnSpc>
              <a:spcBef>
                <a:spcPts val="0"/>
              </a:spcBef>
              <a:buSzTx/>
              <a:buFont typeface="Arial"/>
              <a:buNone/>
              <a:defRPr sz="2277" b="1"/>
            </a:pPr>
            <a:r>
              <a:rPr lang="ru-RU" sz="3600" b="1" dirty="0" smtClean="0">
                <a:solidFill>
                  <a:srgbClr val="C00000"/>
                </a:solidFill>
                <a:latin typeface="Circe Bold" panose="020B0602020203020203" pitchFamily="34" charset="-52"/>
              </a:rPr>
              <a:t>ДЛЯ ПАРТНЕРОВ</a:t>
            </a:r>
            <a:endParaRPr lang="ru-RU" sz="3600" b="1" dirty="0">
              <a:solidFill>
                <a:srgbClr val="C00000"/>
              </a:solidFill>
              <a:latin typeface="Circe Bold" panose="020B0602020203020203" pitchFamily="34" charset="-52"/>
            </a:endParaRPr>
          </a:p>
        </p:txBody>
      </p:sp>
      <p:pic>
        <p:nvPicPr>
          <p:cNvPr id="16" name="Рисунок 21" descr="Рисунок 2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67103" y="2216900"/>
            <a:ext cx="489640" cy="489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Рисунок 29" descr="Рисунок 29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62793" y="3729518"/>
            <a:ext cx="492572" cy="489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Рисунок 30" descr="Рисунок 3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7916" y="4462658"/>
            <a:ext cx="486725" cy="489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Рисунок 32" descr="Рисунок 32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62793" y="2958278"/>
            <a:ext cx="492572" cy="489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5" y="1752450"/>
            <a:ext cx="2129222" cy="30115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2538" t="17970" r="27355" b="17072"/>
          <a:stretch/>
        </p:blipFill>
        <p:spPr>
          <a:xfrm>
            <a:off x="3262793" y="1438389"/>
            <a:ext cx="541156" cy="526773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4249696" y="1424776"/>
            <a:ext cx="657696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lang="ru-RU" sz="1500" dirty="0" smtClean="0">
                <a:latin typeface="Circe Light" panose="020B0402020203020203" pitchFamily="34" charset="-52"/>
              </a:rPr>
              <a:t>Препарат протестирован и соответствует  международным стандартам </a:t>
            </a:r>
            <a:r>
              <a:rPr lang="en-US" sz="1500" b="1" dirty="0" smtClean="0">
                <a:latin typeface="Circe Light" panose="020B0402020203020203" pitchFamily="34" charset="-52"/>
              </a:rPr>
              <a:t>GMP</a:t>
            </a:r>
            <a:endParaRPr sz="1500" b="1" dirty="0">
              <a:latin typeface="Circe Light" panose="020B0402020203020203" pitchFamily="34" charset="-52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Объект 2"/>
          <p:cNvSpPr txBox="1">
            <a:spLocks noGrp="1"/>
          </p:cNvSpPr>
          <p:nvPr>
            <p:ph type="body" idx="1"/>
          </p:nvPr>
        </p:nvSpPr>
        <p:spPr>
          <a:xfrm>
            <a:off x="6290234" y="4885372"/>
            <a:ext cx="5719985" cy="17656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877823">
              <a:lnSpc>
                <a:spcPct val="150000"/>
              </a:lnSpc>
              <a:spcBef>
                <a:spcPts val="900"/>
              </a:spcBef>
              <a:spcAft>
                <a:spcPts val="800"/>
              </a:spcAft>
              <a:buSzTx/>
              <a:buNone/>
              <a:defRPr sz="1536" b="1"/>
            </a:pPr>
            <a:r>
              <a:rPr lang="ru-RU" sz="1400" dirty="0" smtClean="0">
                <a:solidFill>
                  <a:srgbClr val="C00000"/>
                </a:solidFill>
                <a:latin typeface="Circe Bold" panose="020B0602020203020203" pitchFamily="34" charset="-52"/>
              </a:rPr>
              <a:t>ЧУВСТВИТЕЛЬНАЯ </a:t>
            </a:r>
            <a:r>
              <a:rPr lang="ru-RU" sz="1400" dirty="0">
                <a:solidFill>
                  <a:srgbClr val="C00000"/>
                </a:solidFill>
                <a:latin typeface="Circe Bold" panose="020B0602020203020203" pitchFamily="34" charset="-52"/>
              </a:rPr>
              <a:t>КОЖА</a:t>
            </a:r>
          </a:p>
          <a:p>
            <a:pPr marL="0" indent="0" defTabSz="877823">
              <a:lnSpc>
                <a:spcPct val="100000"/>
              </a:lnSpc>
              <a:spcBef>
                <a:spcPts val="0"/>
              </a:spcBef>
              <a:buSzTx/>
              <a:buNone/>
              <a:defRPr sz="1536"/>
            </a:pPr>
            <a:r>
              <a:rPr sz="1400" dirty="0" err="1">
                <a:latin typeface="Circe Light" panose="020B0402020203020203" pitchFamily="34" charset="-52"/>
              </a:rPr>
              <a:t>Молодая</a:t>
            </a:r>
            <a:r>
              <a:rPr sz="1400" dirty="0">
                <a:latin typeface="Circe Light" panose="020B0402020203020203" pitchFamily="34" charset="-52"/>
              </a:rPr>
              <a:t>, </a:t>
            </a:r>
            <a:r>
              <a:rPr sz="1400" dirty="0" err="1">
                <a:latin typeface="Circe Light" panose="020B0402020203020203" pitchFamily="34" charset="-52"/>
              </a:rPr>
              <a:t>возрастная</a:t>
            </a:r>
            <a:r>
              <a:rPr sz="1400" dirty="0">
                <a:latin typeface="Circe Light" panose="020B0402020203020203" pitchFamily="34" charset="-52"/>
              </a:rPr>
              <a:t>, </a:t>
            </a:r>
            <a:r>
              <a:rPr sz="1400" dirty="0" err="1">
                <a:latin typeface="Circe Light" panose="020B0402020203020203" pitchFamily="34" charset="-52"/>
              </a:rPr>
              <a:t>жирная</a:t>
            </a:r>
            <a:r>
              <a:rPr sz="1400" dirty="0">
                <a:latin typeface="Circe Light" panose="020B0402020203020203" pitchFamily="34" charset="-52"/>
              </a:rPr>
              <a:t>, </a:t>
            </a:r>
            <a:r>
              <a:rPr sz="1400" dirty="0" err="1">
                <a:latin typeface="Circe Light" panose="020B0402020203020203" pitchFamily="34" charset="-52"/>
              </a:rPr>
              <a:t>сухая</a:t>
            </a:r>
            <a:r>
              <a:rPr sz="1400" dirty="0">
                <a:latin typeface="Circe Light" panose="020B0402020203020203" pitchFamily="34" charset="-52"/>
              </a:rPr>
              <a:t> – </a:t>
            </a:r>
            <a:r>
              <a:rPr sz="1400" dirty="0" err="1">
                <a:latin typeface="Circe Light" panose="020B0402020203020203" pitchFamily="34" charset="-52"/>
              </a:rPr>
              <a:t>любая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кожа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может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иметь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статус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чувствительной</a:t>
            </a:r>
            <a:endParaRPr sz="1400" dirty="0">
              <a:latin typeface="Circe Light" panose="020B0402020203020203" pitchFamily="34" charset="-52"/>
            </a:endParaRPr>
          </a:p>
          <a:p>
            <a:pPr marL="0" indent="0" defTabSz="877823">
              <a:lnSpc>
                <a:spcPct val="100000"/>
              </a:lnSpc>
              <a:spcBef>
                <a:spcPts val="0"/>
              </a:spcBef>
              <a:buSzTx/>
              <a:buNone/>
              <a:defRPr sz="1536"/>
            </a:pPr>
            <a:r>
              <a:rPr sz="1400" dirty="0" err="1">
                <a:latin typeface="Circe Light" panose="020B0402020203020203" pitchFamily="34" charset="-52"/>
              </a:rPr>
              <a:t>Загрязнение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окружающей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среды</a:t>
            </a:r>
            <a:r>
              <a:rPr sz="1400" dirty="0">
                <a:latin typeface="Circe Light" panose="020B0402020203020203" pitchFamily="34" charset="-52"/>
              </a:rPr>
              <a:t>, </a:t>
            </a:r>
            <a:r>
              <a:rPr sz="1400" dirty="0" err="1">
                <a:latin typeface="Circe Light" panose="020B0402020203020203" pitchFamily="34" charset="-52"/>
              </a:rPr>
              <a:t>постоянные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стрессы</a:t>
            </a:r>
            <a:r>
              <a:rPr sz="1400" dirty="0">
                <a:latin typeface="Circe Light" panose="020B0402020203020203" pitchFamily="34" charset="-52"/>
              </a:rPr>
              <a:t>, </a:t>
            </a:r>
            <a:r>
              <a:rPr sz="1400" dirty="0" err="1">
                <a:latin typeface="Circe Light" panose="020B0402020203020203" pitchFamily="34" charset="-52"/>
              </a:rPr>
              <a:t>активное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солнце</a:t>
            </a:r>
            <a:r>
              <a:rPr sz="1400" dirty="0">
                <a:latin typeface="Circe Light" panose="020B0402020203020203" pitchFamily="34" charset="-52"/>
              </a:rPr>
              <a:t>, </a:t>
            </a:r>
            <a:r>
              <a:rPr sz="1400" dirty="0" err="1">
                <a:latin typeface="Circe Light" panose="020B0402020203020203" pitchFamily="34" charset="-52"/>
              </a:rPr>
              <a:t>неправильное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питание</a:t>
            </a:r>
            <a:r>
              <a:rPr sz="1400" dirty="0">
                <a:latin typeface="Circe Light" panose="020B0402020203020203" pitchFamily="34" charset="-52"/>
              </a:rPr>
              <a:t> и </a:t>
            </a:r>
            <a:r>
              <a:rPr sz="1400" dirty="0" err="1">
                <a:latin typeface="Circe Light" panose="020B0402020203020203" pitchFamily="34" charset="-52"/>
              </a:rPr>
              <a:t>вредные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привычки</a:t>
            </a:r>
            <a:r>
              <a:rPr sz="1400" dirty="0">
                <a:latin typeface="Circe Light" panose="020B0402020203020203" pitchFamily="34" charset="-52"/>
              </a:rPr>
              <a:t> – </a:t>
            </a:r>
            <a:r>
              <a:rPr sz="1400" dirty="0" err="1">
                <a:latin typeface="Circe Light" panose="020B0402020203020203" pitchFamily="34" charset="-52"/>
              </a:rPr>
              <a:t>все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больше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пациентов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жалуются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на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гиперчувствительность</a:t>
            </a:r>
            <a:r>
              <a:rPr sz="1400" dirty="0">
                <a:latin typeface="Circe Light" panose="020B0402020203020203" pitchFamily="34" charset="-52"/>
              </a:rPr>
              <a:t> </a:t>
            </a:r>
            <a:r>
              <a:rPr sz="1400" dirty="0" err="1">
                <a:latin typeface="Circe Light" panose="020B0402020203020203" pitchFamily="34" charset="-52"/>
              </a:rPr>
              <a:t>кожи</a:t>
            </a:r>
            <a:endParaRPr sz="1400" dirty="0">
              <a:latin typeface="Circe Light" panose="020B04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31" y="3717560"/>
            <a:ext cx="718727" cy="7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30" y="1839299"/>
            <a:ext cx="720000" cy="7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387" y="5595821"/>
            <a:ext cx="718726" cy="7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1" y="1512399"/>
            <a:ext cx="3806058" cy="3833202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16134744-81E1-4EBB-8A67-24556095B8AC}"/>
              </a:ext>
            </a:extLst>
          </p:cNvPr>
          <p:cNvSpPr txBox="1"/>
          <p:nvPr/>
        </p:nvSpPr>
        <p:spPr>
          <a:xfrm>
            <a:off x="1521612" y="6103752"/>
            <a:ext cx="414809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2000" dirty="0" smtClean="0">
                <a:solidFill>
                  <a:schemeClr val="bg2"/>
                </a:solidFill>
                <a:latin typeface="Circe Bold" panose="020B0602020203020203" pitchFamily="34" charset="-52"/>
              </a:rPr>
              <a:t>Концепция </a:t>
            </a:r>
            <a:r>
              <a:rPr lang="en-GB" sz="2000" dirty="0" smtClean="0">
                <a:solidFill>
                  <a:schemeClr val="bg2"/>
                </a:solidFill>
                <a:latin typeface="Circe Bold" panose="020B0602020203020203" pitchFamily="34" charset="-52"/>
              </a:rPr>
              <a:t>FINISTERE</a:t>
            </a:r>
            <a:endParaRPr lang="en-US" sz="2000" dirty="0">
              <a:solidFill>
                <a:schemeClr val="bg2"/>
              </a:solidFill>
              <a:latin typeface="Circe Bold" panose="020B0602020203020203" pitchFamily="34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B8B981-A43E-4ED2-A849-95ED58FCB2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2" y="5768204"/>
            <a:ext cx="873839" cy="743564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290234" y="1228798"/>
            <a:ext cx="5485594" cy="160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defTabSz="877823" hangingPunct="1">
              <a:lnSpc>
                <a:spcPct val="100000"/>
              </a:lnSpc>
              <a:spcBef>
                <a:spcPts val="900"/>
              </a:spcBef>
              <a:spcAft>
                <a:spcPts val="800"/>
              </a:spcAft>
              <a:buSzTx/>
              <a:buFont typeface="Arial"/>
              <a:buNone/>
              <a:defRPr sz="1536" b="1"/>
            </a:pPr>
            <a:r>
              <a:rPr lang="ru-RU" sz="1400" b="1" dirty="0" smtClean="0">
                <a:solidFill>
                  <a:srgbClr val="C00000"/>
                </a:solidFill>
                <a:latin typeface="Circe Bold" panose="020B0602020203020203" pitchFamily="34" charset="-52"/>
              </a:rPr>
              <a:t>БЬЮТИ МИНИМАЛИЗМ</a:t>
            </a:r>
          </a:p>
          <a:p>
            <a:pPr marL="0" indent="0" defTabSz="877823" hangingPunct="1">
              <a:lnSpc>
                <a:spcPct val="100000"/>
              </a:lnSpc>
              <a:spcBef>
                <a:spcPts val="900"/>
              </a:spcBef>
              <a:buSzTx/>
              <a:buFont typeface="Arial"/>
              <a:buNone/>
              <a:defRPr sz="1536"/>
            </a:pPr>
            <a:r>
              <a:rPr lang="ru-RU" sz="1400" dirty="0" smtClean="0">
                <a:latin typeface="Circe Light" panose="020B0402020203020203" pitchFamily="34" charset="-52"/>
              </a:rPr>
              <a:t>Тренд ухода за кожей, в основе которого лежит идея использования меньшего количества средств, но более многофункциональных и активно действующих, итогом которого является упрощение домашних и салонных ритуалов красоты с сохранением их эффективности</a:t>
            </a:r>
            <a:endParaRPr lang="ru-RU" sz="1400" dirty="0">
              <a:latin typeface="Circe Light" panose="020B0402020203020203" pitchFamily="34" charset="-52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6290234" y="2923428"/>
            <a:ext cx="5719985" cy="1961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defTabSz="877823" hangingPunct="1">
              <a:lnSpc>
                <a:spcPct val="100000"/>
              </a:lnSpc>
              <a:spcBef>
                <a:spcPts val="900"/>
              </a:spcBef>
              <a:spcAft>
                <a:spcPts val="800"/>
              </a:spcAft>
              <a:buSzTx/>
              <a:buFont typeface="Arial"/>
              <a:buNone/>
              <a:defRPr sz="1536" b="1"/>
            </a:pPr>
            <a:r>
              <a:rPr lang="ru-RU" sz="1400" b="1" dirty="0" smtClean="0">
                <a:solidFill>
                  <a:srgbClr val="C00000"/>
                </a:solidFill>
                <a:latin typeface="Circe Bold" panose="020B0602020203020203" pitchFamily="34" charset="-52"/>
              </a:rPr>
              <a:t>ЭПИГЕНЕТИКА</a:t>
            </a:r>
          </a:p>
          <a:p>
            <a:pPr marL="0" indent="0" defTabSz="877823" hangingPunct="1">
              <a:lnSpc>
                <a:spcPct val="100000"/>
              </a:lnSpc>
              <a:spcBef>
                <a:spcPts val="0"/>
              </a:spcBef>
              <a:buSzTx/>
              <a:buFont typeface="Arial"/>
              <a:buNone/>
              <a:defRPr sz="1536"/>
            </a:pPr>
            <a:r>
              <a:rPr lang="ru-RU" sz="1400" dirty="0" smtClean="0">
                <a:latin typeface="Circe Light" panose="020B0402020203020203" pitchFamily="34" charset="-52"/>
              </a:rPr>
              <a:t>Рассматривает изменения генов и специфической информации в клетках, которые были вызваны механизмами, НЕ затрагивающими саму ДНК.</a:t>
            </a:r>
          </a:p>
          <a:p>
            <a:pPr marL="0" indent="0" defTabSz="877823" hangingPunct="1">
              <a:lnSpc>
                <a:spcPct val="100000"/>
              </a:lnSpc>
              <a:spcBef>
                <a:spcPts val="0"/>
              </a:spcBef>
              <a:buSzTx/>
              <a:buFont typeface="Arial"/>
              <a:buNone/>
              <a:defRPr sz="1536"/>
            </a:pPr>
            <a:r>
              <a:rPr lang="ru-RU" sz="1400" dirty="0" smtClean="0">
                <a:latin typeface="Circe Light" panose="020B0402020203020203" pitchFamily="34" charset="-52"/>
              </a:rPr>
              <a:t>Активные косметические компоненты способны воздействовать на эпигенетические факторы, преобразовывать работу клеток кожи и останавливать разрушение поврежденных структур</a:t>
            </a:r>
            <a:endParaRPr lang="ru-RU" sz="1400" dirty="0">
              <a:latin typeface="Circe Light" panose="020B0402020203020203" pitchFamily="34" charset="-52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471717" y="113917"/>
            <a:ext cx="4240002" cy="5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defTabSz="905255" hangingPunct="1">
              <a:lnSpc>
                <a:spcPct val="110000"/>
              </a:lnSpc>
              <a:spcBef>
                <a:spcPts val="0"/>
              </a:spcBef>
              <a:buSzTx/>
              <a:buFont typeface="Arial"/>
              <a:buNone/>
              <a:defRPr sz="2277" b="1"/>
            </a:pPr>
            <a:r>
              <a:rPr lang="ru-RU" sz="3600" b="1" dirty="0" smtClean="0">
                <a:solidFill>
                  <a:srgbClr val="C00000"/>
                </a:solidFill>
                <a:latin typeface="Circe Bold" panose="020B0602020203020203" pitchFamily="34" charset="-52"/>
              </a:rPr>
              <a:t>ДЛЯ ПАРТНЕРОВ</a:t>
            </a:r>
            <a:endParaRPr lang="ru-RU" sz="3600" b="1" dirty="0">
              <a:solidFill>
                <a:srgbClr val="C00000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206652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5846002" y="1631958"/>
            <a:ext cx="6011201" cy="43647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05255">
              <a:lnSpc>
                <a:spcPct val="100000"/>
              </a:lnSpc>
              <a:spcBef>
                <a:spcPts val="900"/>
              </a:spcBef>
              <a:buNone/>
              <a:defRPr sz="2277"/>
            </a:pPr>
            <a:r>
              <a:rPr lang="ru-RU" sz="2000" dirty="0">
                <a:latin typeface="Circe Light" panose="020B0402020203020203" pitchFamily="34" charset="-52"/>
              </a:rPr>
              <a:t>Теперь для полноценной процедуры нужны только ТРИ препарата: пилинг, очищение и крем</a:t>
            </a:r>
          </a:p>
          <a:p>
            <a:pPr marL="0" indent="0" defTabSz="905255">
              <a:lnSpc>
                <a:spcPct val="100000"/>
              </a:lnSpc>
              <a:spcBef>
                <a:spcPts val="900"/>
              </a:spcBef>
              <a:buNone/>
              <a:defRPr sz="2277"/>
            </a:pPr>
            <a:r>
              <a:rPr lang="ru-RU" sz="2000" dirty="0">
                <a:latin typeface="Circe Light" panose="020B0402020203020203" pitchFamily="34" charset="-52"/>
              </a:rPr>
              <a:t>Пилинг к</a:t>
            </a:r>
            <a:r>
              <a:rPr sz="2000" dirty="0" err="1">
                <a:latin typeface="Circe Light" panose="020B0402020203020203" pitchFamily="34" charset="-52"/>
              </a:rPr>
              <a:t>омплексно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воздействует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на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все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слои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кожи</a:t>
            </a:r>
            <a:endParaRPr lang="ru-RU" sz="2000" dirty="0">
              <a:latin typeface="Circe Light" panose="020B0402020203020203" pitchFamily="34" charset="-52"/>
            </a:endParaRPr>
          </a:p>
          <a:p>
            <a:pPr marL="0" indent="0" defTabSz="905255">
              <a:lnSpc>
                <a:spcPct val="100000"/>
              </a:lnSpc>
              <a:spcBef>
                <a:spcPts val="900"/>
              </a:spcBef>
              <a:buNone/>
              <a:defRPr sz="2277"/>
            </a:pPr>
            <a:r>
              <a:rPr sz="2000" dirty="0" err="1">
                <a:latin typeface="Circe Light" panose="020B0402020203020203" pitchFamily="34" charset="-52"/>
              </a:rPr>
              <a:t>Активные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компоненты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легко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воспринимается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мембранами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клеток</a:t>
            </a:r>
            <a:r>
              <a:rPr sz="2000" dirty="0">
                <a:latin typeface="Circe Light" panose="020B0402020203020203" pitchFamily="34" charset="-52"/>
              </a:rPr>
              <a:t>, </a:t>
            </a:r>
            <a:r>
              <a:rPr sz="2000" dirty="0" err="1">
                <a:latin typeface="Circe Light" panose="020B0402020203020203" pitchFamily="34" charset="-52"/>
              </a:rPr>
              <a:t>регулируют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внутриклеточную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сигнализацию</a:t>
            </a:r>
            <a:r>
              <a:rPr sz="2000" dirty="0">
                <a:latin typeface="Circe Light" panose="020B0402020203020203" pitchFamily="34" charset="-52"/>
              </a:rPr>
              <a:t> и </a:t>
            </a:r>
            <a:r>
              <a:rPr sz="2000" dirty="0" err="1">
                <a:latin typeface="Circe Light" panose="020B0402020203020203" pitchFamily="34" charset="-52"/>
              </a:rPr>
              <a:t>запускают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естественный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процесс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детоксикации</a:t>
            </a:r>
            <a:r>
              <a:rPr sz="2000" dirty="0">
                <a:latin typeface="Circe Light" panose="020B0402020203020203" pitchFamily="34" charset="-52"/>
              </a:rPr>
              <a:t> и </a:t>
            </a:r>
            <a:r>
              <a:rPr sz="2000" dirty="0" err="1">
                <a:latin typeface="Circe Light" panose="020B0402020203020203" pitchFamily="34" charset="-52"/>
              </a:rPr>
              <a:t>репарации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клеток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кожи</a:t>
            </a:r>
            <a:endParaRPr lang="ru-RU" sz="2000" dirty="0">
              <a:latin typeface="Circe Light" panose="020B0402020203020203" pitchFamily="34" charset="-52"/>
            </a:endParaRPr>
          </a:p>
          <a:p>
            <a:pPr marL="0" indent="0" defTabSz="905255">
              <a:lnSpc>
                <a:spcPct val="100000"/>
              </a:lnSpc>
              <a:spcBef>
                <a:spcPts val="900"/>
              </a:spcBef>
              <a:buNone/>
              <a:defRPr sz="2277"/>
            </a:pPr>
            <a:r>
              <a:rPr lang="ru-RU" sz="2000" dirty="0">
                <a:latin typeface="Circe Light" panose="020B0402020203020203" pitchFamily="34" charset="-52"/>
              </a:rPr>
              <a:t>Подходит для любой кожи, в том числе для самой чувствительной</a:t>
            </a:r>
            <a:endParaRPr sz="2000" dirty="0">
              <a:latin typeface="Circe Light" panose="020B0402020203020203" pitchFamily="34" charset="-52"/>
            </a:endParaRPr>
          </a:p>
          <a:p>
            <a:pPr marL="0" indent="0" defTabSz="905255">
              <a:lnSpc>
                <a:spcPct val="100000"/>
              </a:lnSpc>
              <a:spcBef>
                <a:spcPts val="900"/>
              </a:spcBef>
              <a:buNone/>
              <a:defRPr sz="2277"/>
            </a:pPr>
            <a:r>
              <a:rPr sz="2000" dirty="0" err="1">
                <a:latin typeface="Circe Light" panose="020B0402020203020203" pitchFamily="34" charset="-52"/>
              </a:rPr>
              <a:t>Клинически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апробирован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как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lang="ru-RU" sz="2000" dirty="0">
                <a:latin typeface="Circe Light" panose="020B0402020203020203" pitchFamily="34" charset="-52"/>
              </a:rPr>
              <a:t>эффективный </a:t>
            </a:r>
            <a:r>
              <a:rPr sz="2000" dirty="0" err="1">
                <a:latin typeface="Circe Light" panose="020B0402020203020203" pitchFamily="34" charset="-52"/>
              </a:rPr>
              <a:t>метод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омоложения</a:t>
            </a:r>
            <a:r>
              <a:rPr sz="2000" dirty="0">
                <a:latin typeface="Circe Light" panose="020B0402020203020203" pitchFamily="34" charset="-52"/>
              </a:rPr>
              <a:t> </a:t>
            </a:r>
            <a:r>
              <a:rPr sz="2000" dirty="0" err="1">
                <a:latin typeface="Circe Light" panose="020B0402020203020203" pitchFamily="34" charset="-52"/>
              </a:rPr>
              <a:t>кожи</a:t>
            </a:r>
            <a:endParaRPr sz="2000" dirty="0">
              <a:latin typeface="Circe Light" panose="020B0402020203020203" pitchFamily="34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2961" y="1046172"/>
            <a:ext cx="4404577" cy="58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>
              <a:defRPr>
                <a:solidFill>
                  <a:srgbClr val="993366"/>
                </a:solidFill>
              </a:defRPr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73F92B-C19B-4D2A-BB6F-B48E9248C1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9" y="5761779"/>
            <a:ext cx="873839" cy="743564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B746EEC-A250-4E55-8AA3-FC640699980F}"/>
              </a:ext>
            </a:extLst>
          </p:cNvPr>
          <p:cNvCxnSpPr>
            <a:cxnSpLocks/>
          </p:cNvCxnSpPr>
          <p:nvPr/>
        </p:nvCxnSpPr>
        <p:spPr>
          <a:xfrm>
            <a:off x="5663052" y="1298188"/>
            <a:ext cx="0" cy="750329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3305635" y="122842"/>
            <a:ext cx="5119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3 </a:t>
            </a:r>
            <a:r>
              <a:rPr lang="en-US" sz="5400" b="1" dirty="0" smtClean="0">
                <a:solidFill>
                  <a:srgbClr val="C00000"/>
                </a:solidFill>
              </a:rPr>
              <a:t>LEVEL SYSTEMS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16134744-81E1-4EBB-8A67-24556095B8AC}"/>
              </a:ext>
            </a:extLst>
          </p:cNvPr>
          <p:cNvSpPr txBox="1"/>
          <p:nvPr/>
        </p:nvSpPr>
        <p:spPr>
          <a:xfrm>
            <a:off x="1521612" y="6103752"/>
            <a:ext cx="414809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/>
            </a:pPr>
            <a:r>
              <a:rPr lang="ru-RU" sz="2000" dirty="0" smtClean="0">
                <a:solidFill>
                  <a:schemeClr val="bg2"/>
                </a:solidFill>
                <a:latin typeface="Circe Bold" panose="020B0602020203020203" pitchFamily="34" charset="-52"/>
              </a:rPr>
              <a:t>Концепция </a:t>
            </a:r>
            <a:r>
              <a:rPr lang="en-GB" sz="2000" dirty="0" smtClean="0">
                <a:solidFill>
                  <a:schemeClr val="bg2"/>
                </a:solidFill>
                <a:latin typeface="Circe Bold" panose="020B0602020203020203" pitchFamily="34" charset="-52"/>
              </a:rPr>
              <a:t>FINISTERE</a:t>
            </a:r>
            <a:endParaRPr lang="en-US" sz="2000" dirty="0">
              <a:solidFill>
                <a:schemeClr val="bg2"/>
              </a:solidFill>
              <a:latin typeface="Circe Bold" panose="020B0602020203020203" pitchFamily="34" charset="-52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1715989" y="2296346"/>
            <a:ext cx="2495364" cy="2076450"/>
          </a:xfrm>
          <a:prstGeom prst="triangle">
            <a:avLst>
              <a:gd name="adj" fmla="val 49561"/>
            </a:avLst>
          </a:prstGeom>
          <a:solidFill>
            <a:srgbClr val="FFFFFF"/>
          </a:solidFill>
          <a:ln w="254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8960" r="22325" b="9232"/>
          <a:stretch/>
        </p:blipFill>
        <p:spPr>
          <a:xfrm>
            <a:off x="2479675" y="1376495"/>
            <a:ext cx="1037720" cy="1580713"/>
          </a:xfrm>
          <a:prstGeom prst="rect">
            <a:avLst/>
          </a:prstGeom>
        </p:spPr>
      </p:pic>
      <p:pic>
        <p:nvPicPr>
          <p:cNvPr id="15" name="2F2900D1-3523-4F68-9225-DB4ED49A2415">
            <a:extLst>
              <a:ext uri="{FF2B5EF4-FFF2-40B4-BE49-F238E27FC236}">
                <a16:creationId xmlns:a16="http://schemas.microsoft.com/office/drawing/2014/main" id="{F35E32DF-705C-42EC-9678-34D01D09F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3" t="9218" r="36281" b="13664"/>
          <a:stretch/>
        </p:blipFill>
        <p:spPr bwMode="auto">
          <a:xfrm>
            <a:off x="1316638" y="2926357"/>
            <a:ext cx="771148" cy="227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DE8480-9187-4E6A-9232-00CCC6E01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00" t="10388" r="26511" b="16091"/>
          <a:stretch/>
        </p:blipFill>
        <p:spPr>
          <a:xfrm>
            <a:off x="3868205" y="3638275"/>
            <a:ext cx="686295" cy="1531228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3423938" y="5200029"/>
            <a:ext cx="1574827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/>
          </a:lstStyle>
          <a:p>
            <a:r>
              <a:rPr sz="1350" b="1" dirty="0" err="1">
                <a:solidFill>
                  <a:srgbClr val="C00000"/>
                </a:solidFill>
              </a:rPr>
              <a:t>Завершение</a:t>
            </a:r>
            <a:endParaRPr sz="1350" b="1" dirty="0">
              <a:solidFill>
                <a:srgbClr val="C00000"/>
              </a:solidFill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2211121" y="1228133"/>
            <a:ext cx="1574827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/>
          </a:lstStyle>
          <a:p>
            <a:r>
              <a:rPr sz="1350" b="1" dirty="0" err="1">
                <a:solidFill>
                  <a:srgbClr val="C00000"/>
                </a:solidFill>
              </a:rPr>
              <a:t>Активная</a:t>
            </a:r>
            <a:r>
              <a:rPr sz="1350" b="1" dirty="0">
                <a:solidFill>
                  <a:srgbClr val="C00000"/>
                </a:solidFill>
              </a:rPr>
              <a:t> </a:t>
            </a:r>
            <a:r>
              <a:rPr sz="1350" b="1" dirty="0" err="1">
                <a:solidFill>
                  <a:srgbClr val="C00000"/>
                </a:solidFill>
              </a:rPr>
              <a:t>фаза</a:t>
            </a:r>
            <a:endParaRPr sz="1350" b="1" dirty="0">
              <a:solidFill>
                <a:srgbClr val="C00000"/>
              </a:solidFill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879718" y="5200029"/>
            <a:ext cx="1574827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/>
          </a:lstStyle>
          <a:p>
            <a:r>
              <a:rPr sz="1350" b="1" dirty="0" err="1">
                <a:solidFill>
                  <a:srgbClr val="C00000"/>
                </a:solidFill>
              </a:rPr>
              <a:t>Очищение</a:t>
            </a:r>
            <a:endParaRPr sz="135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17"/>
          <p:cNvGrpSpPr/>
          <p:nvPr/>
        </p:nvGrpSpPr>
        <p:grpSpPr>
          <a:xfrm>
            <a:off x="442933" y="5886463"/>
            <a:ext cx="788612" cy="670397"/>
            <a:chOff x="4817979" y="435002"/>
            <a:chExt cx="1300480" cy="110553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1079" y="964358"/>
              <a:ext cx="68385" cy="1144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2395" y="964514"/>
              <a:ext cx="73296" cy="11448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383984" y="964514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64" y="0"/>
                  </a:moveTo>
                  <a:lnTo>
                    <a:pt x="0" y="0"/>
                  </a:lnTo>
                  <a:lnTo>
                    <a:pt x="0" y="114488"/>
                  </a:lnTo>
                  <a:lnTo>
                    <a:pt x="19664" y="114488"/>
                  </a:lnTo>
                  <a:lnTo>
                    <a:pt x="1966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3021" y="964513"/>
              <a:ext cx="100803" cy="11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1231" y="964358"/>
              <a:ext cx="68374" cy="1144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4827" y="964514"/>
              <a:ext cx="88060" cy="1144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7979" y="435002"/>
              <a:ext cx="1300159" cy="1105275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429381" y="1412029"/>
            <a:ext cx="1544879" cy="391873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sz="2486" b="1" spc="-197" dirty="0">
                <a:solidFill>
                  <a:srgbClr val="C52425"/>
                </a:solidFill>
                <a:latin typeface="Arial"/>
                <a:cs typeface="Arial"/>
              </a:rPr>
              <a:t>1.</a:t>
            </a:r>
            <a:r>
              <a:rPr sz="2486" b="1" spc="-282" dirty="0">
                <a:solidFill>
                  <a:srgbClr val="C52425"/>
                </a:solidFill>
                <a:latin typeface="Arial"/>
                <a:cs typeface="Arial"/>
              </a:rPr>
              <a:t> </a:t>
            </a:r>
            <a:r>
              <a:rPr sz="2486" b="1" spc="-143" dirty="0">
                <a:solidFill>
                  <a:srgbClr val="C52425"/>
                </a:solidFill>
                <a:latin typeface="Arial"/>
                <a:cs typeface="Arial"/>
              </a:rPr>
              <a:t>P</a:t>
            </a:r>
            <a:r>
              <a:rPr sz="2486" b="1" spc="-103" dirty="0">
                <a:solidFill>
                  <a:srgbClr val="C52425"/>
                </a:solidFill>
                <a:latin typeface="Arial"/>
                <a:cs typeface="Arial"/>
              </a:rPr>
              <a:t>F</a:t>
            </a:r>
            <a:r>
              <a:rPr sz="2486" b="1" spc="-161" dirty="0">
                <a:solidFill>
                  <a:srgbClr val="C52425"/>
                </a:solidFill>
                <a:latin typeface="Arial"/>
                <a:cs typeface="Arial"/>
              </a:rPr>
              <a:t>C</a:t>
            </a:r>
            <a:r>
              <a:rPr sz="2486" b="1" spc="-191" dirty="0">
                <a:solidFill>
                  <a:srgbClr val="C52425"/>
                </a:solidFill>
                <a:latin typeface="Arial"/>
                <a:cs typeface="Arial"/>
              </a:rPr>
              <a:t> </a:t>
            </a:r>
            <a:r>
              <a:rPr sz="2486" b="1" spc="58" dirty="0">
                <a:solidFill>
                  <a:srgbClr val="C52425"/>
                </a:solidFill>
                <a:latin typeface="Arial"/>
                <a:cs typeface="Arial"/>
              </a:rPr>
              <a:t>–O2</a:t>
            </a:r>
            <a:endParaRPr sz="2486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36219" y="1918078"/>
            <a:ext cx="6823344" cy="343294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spc="-49" dirty="0">
                <a:solidFill>
                  <a:srgbClr val="C52425"/>
                </a:solidFill>
                <a:latin typeface="Lucida Sans Unicode"/>
                <a:cs typeface="Lucida Sans Unicode"/>
              </a:rPr>
              <a:t>Ки</a:t>
            </a:r>
            <a:r>
              <a:rPr sz="1395" spc="-58" dirty="0">
                <a:solidFill>
                  <a:srgbClr val="C52425"/>
                </a:solidFill>
                <a:latin typeface="Lucida Sans Unicode"/>
                <a:cs typeface="Lucida Sans Unicode"/>
              </a:rPr>
              <a:t>с</a:t>
            </a:r>
            <a:r>
              <a:rPr sz="1395" spc="-115" dirty="0">
                <a:solidFill>
                  <a:srgbClr val="C52425"/>
                </a:solidFill>
                <a:latin typeface="Lucida Sans Unicode"/>
                <a:cs typeface="Lucida Sans Unicode"/>
              </a:rPr>
              <a:t>лор</a:t>
            </a:r>
            <a:r>
              <a:rPr sz="1395" spc="-139" dirty="0">
                <a:solidFill>
                  <a:srgbClr val="C52425"/>
                </a:solidFill>
                <a:latin typeface="Lucida Sans Unicode"/>
                <a:cs typeface="Lucida Sans Unicode"/>
              </a:rPr>
              <a:t>о</a:t>
            </a:r>
            <a:r>
              <a:rPr sz="1395" spc="-158" dirty="0">
                <a:solidFill>
                  <a:srgbClr val="C52425"/>
                </a:solidFill>
                <a:latin typeface="Lucida Sans Unicode"/>
                <a:cs typeface="Lucida Sans Unicode"/>
              </a:rPr>
              <a:t>дны</a:t>
            </a:r>
            <a:r>
              <a:rPr sz="1395" spc="-112" dirty="0">
                <a:solidFill>
                  <a:srgbClr val="C52425"/>
                </a:solidFill>
                <a:latin typeface="Lucida Sans Unicode"/>
                <a:cs typeface="Lucida Sans Unicode"/>
              </a:rPr>
              <a:t>й</a:t>
            </a:r>
            <a:r>
              <a:rPr sz="1395" spc="-197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124" dirty="0">
                <a:solidFill>
                  <a:srgbClr val="C52425"/>
                </a:solidFill>
                <a:latin typeface="Lucida Sans Unicode"/>
                <a:cs typeface="Lucida Sans Unicode"/>
              </a:rPr>
              <a:t>к</a:t>
            </a:r>
            <a:r>
              <a:rPr sz="1395" spc="-121" dirty="0">
                <a:solidFill>
                  <a:srgbClr val="C52425"/>
                </a:solidFill>
                <a:latin typeface="Lucida Sans Unicode"/>
                <a:cs typeface="Lucida Sans Unicode"/>
              </a:rPr>
              <a:t>омпле</a:t>
            </a:r>
            <a:r>
              <a:rPr sz="1395" spc="-143" dirty="0">
                <a:solidFill>
                  <a:srgbClr val="C52425"/>
                </a:solidFill>
                <a:latin typeface="Lucida Sans Unicode"/>
                <a:cs typeface="Lucida Sans Unicode"/>
              </a:rPr>
              <a:t>к</a:t>
            </a:r>
            <a:r>
              <a:rPr sz="1395" spc="-33" dirty="0">
                <a:solidFill>
                  <a:srgbClr val="C52425"/>
                </a:solidFill>
                <a:latin typeface="Lucida Sans Unicode"/>
                <a:cs typeface="Lucida Sans Unicode"/>
              </a:rPr>
              <a:t>с</a:t>
            </a:r>
            <a:r>
              <a:rPr sz="1395" spc="-197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158" dirty="0">
                <a:solidFill>
                  <a:srgbClr val="C52425"/>
                </a:solidFill>
                <a:latin typeface="Lucida Sans Unicode"/>
                <a:cs typeface="Lucida Sans Unicode"/>
              </a:rPr>
              <a:t>н</a:t>
            </a:r>
            <a:r>
              <a:rPr sz="1395" spc="-106" dirty="0">
                <a:solidFill>
                  <a:srgbClr val="C52425"/>
                </a:solidFill>
                <a:latin typeface="Lucida Sans Unicode"/>
                <a:cs typeface="Lucida Sans Unicode"/>
              </a:rPr>
              <a:t>а</a:t>
            </a:r>
            <a:r>
              <a:rPr sz="1395" spc="-197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97" dirty="0">
                <a:solidFill>
                  <a:srgbClr val="C52425"/>
                </a:solidFill>
                <a:latin typeface="Lucida Sans Unicode"/>
                <a:cs typeface="Lucida Sans Unicode"/>
              </a:rPr>
              <a:t>основ</a:t>
            </a:r>
            <a:r>
              <a:rPr sz="1395" spc="-58" dirty="0">
                <a:solidFill>
                  <a:srgbClr val="C52425"/>
                </a:solidFill>
                <a:latin typeface="Lucida Sans Unicode"/>
                <a:cs typeface="Lucida Sans Unicode"/>
              </a:rPr>
              <a:t>е</a:t>
            </a:r>
            <a:r>
              <a:rPr sz="1395" spc="-197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27" dirty="0">
                <a:solidFill>
                  <a:srgbClr val="C52425"/>
                </a:solidFill>
                <a:latin typeface="Lucida Sans Unicode"/>
                <a:cs typeface="Lucida Sans Unicode"/>
              </a:rPr>
              <a:t>ПФС</a:t>
            </a:r>
            <a:endParaRPr sz="1395" dirty="0">
              <a:latin typeface="Lucida Sans Unicode"/>
              <a:cs typeface="Lucida Sans Unicode"/>
            </a:endParaRPr>
          </a:p>
          <a:p>
            <a:pPr marL="7701" marR="2370839">
              <a:lnSpc>
                <a:spcPct val="100400"/>
              </a:lnSpc>
            </a:pPr>
            <a:r>
              <a:rPr sz="1395" spc="-261" dirty="0">
                <a:solidFill>
                  <a:srgbClr val="858585"/>
                </a:solidFill>
                <a:latin typeface="Lucida Sans Unicode"/>
                <a:cs typeface="Lucida Sans Unicode"/>
              </a:rPr>
              <a:t>Т</a:t>
            </a:r>
            <a:r>
              <a:rPr sz="1395" spc="-130" dirty="0">
                <a:solidFill>
                  <a:srgbClr val="858585"/>
                </a:solidFill>
                <a:latin typeface="Lucida Sans Unicode"/>
                <a:cs typeface="Lucida Sans Unicode"/>
              </a:rPr>
              <a:t>ран</a:t>
            </a:r>
            <a:r>
              <a:rPr sz="1395" spc="-149" dirty="0">
                <a:solidFill>
                  <a:srgbClr val="858585"/>
                </a:solidFill>
                <a:latin typeface="Lucida Sans Unicode"/>
                <a:cs typeface="Lucida Sans Unicode"/>
              </a:rPr>
              <a:t>с</a:t>
            </a:r>
            <a:r>
              <a:rPr sz="1395" spc="-152" dirty="0">
                <a:solidFill>
                  <a:srgbClr val="858585"/>
                </a:solidFill>
                <a:latin typeface="Lucida Sans Unicode"/>
                <a:cs typeface="Lucida Sans Unicode"/>
              </a:rPr>
              <a:t>фе</a:t>
            </a:r>
            <a:r>
              <a:rPr sz="1395" spc="-106" dirty="0">
                <a:solidFill>
                  <a:srgbClr val="858585"/>
                </a:solidFill>
                <a:latin typeface="Lucida Sans Unicode"/>
                <a:cs typeface="Lucida Sans Unicode"/>
              </a:rPr>
              <a:t>р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43" dirty="0">
                <a:solidFill>
                  <a:srgbClr val="858585"/>
                </a:solidFill>
                <a:latin typeface="Lucida Sans Unicode"/>
                <a:cs typeface="Lucida Sans Unicode"/>
              </a:rPr>
              <a:t>дл</a:t>
            </a:r>
            <a:r>
              <a:rPr sz="1395" spc="-85" dirty="0">
                <a:solidFill>
                  <a:srgbClr val="858585"/>
                </a:solidFill>
                <a:latin typeface="Lucida Sans Unicode"/>
                <a:cs typeface="Lucida Sans Unicode"/>
              </a:rPr>
              <a:t>я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94" dirty="0">
                <a:solidFill>
                  <a:srgbClr val="858585"/>
                </a:solidFill>
                <a:latin typeface="Lucida Sans Unicode"/>
                <a:cs typeface="Lucida Sans Unicode"/>
              </a:rPr>
              <a:t>ки</a:t>
            </a:r>
            <a:r>
              <a:rPr sz="1395" spc="-100" dirty="0">
                <a:solidFill>
                  <a:srgbClr val="858585"/>
                </a:solidFill>
                <a:latin typeface="Lucida Sans Unicode"/>
                <a:cs typeface="Lucida Sans Unicode"/>
              </a:rPr>
              <a:t>с</a:t>
            </a:r>
            <a:r>
              <a:rPr sz="1395" spc="-115" dirty="0">
                <a:solidFill>
                  <a:srgbClr val="858585"/>
                </a:solidFill>
                <a:latin typeface="Lucida Sans Unicode"/>
                <a:cs typeface="Lucida Sans Unicode"/>
              </a:rPr>
              <a:t>лор</a:t>
            </a:r>
            <a:r>
              <a:rPr sz="1395" spc="-139" dirty="0">
                <a:solidFill>
                  <a:srgbClr val="858585"/>
                </a:solidFill>
                <a:latin typeface="Lucida Sans Unicode"/>
                <a:cs typeface="Lucida Sans Unicode"/>
              </a:rPr>
              <a:t>о</a:t>
            </a:r>
            <a:r>
              <a:rPr sz="1395" spc="-206" dirty="0">
                <a:solidFill>
                  <a:srgbClr val="858585"/>
                </a:solidFill>
                <a:latin typeface="Lucida Sans Unicode"/>
                <a:cs typeface="Lucida Sans Unicode"/>
              </a:rPr>
              <a:t>д</a:t>
            </a:r>
            <a:r>
              <a:rPr sz="1395" spc="-139" dirty="0">
                <a:solidFill>
                  <a:srgbClr val="858585"/>
                </a:solidFill>
                <a:latin typeface="Lucida Sans Unicode"/>
                <a:cs typeface="Lucida Sans Unicode"/>
              </a:rPr>
              <a:t>а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85" dirty="0">
                <a:solidFill>
                  <a:srgbClr val="858585"/>
                </a:solidFill>
                <a:latin typeface="Lucida Sans Unicode"/>
                <a:cs typeface="Lucida Sans Unicode"/>
              </a:rPr>
              <a:t>и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27" dirty="0">
                <a:solidFill>
                  <a:srgbClr val="858585"/>
                </a:solidFill>
                <a:latin typeface="Lucida Sans Unicode"/>
                <a:cs typeface="Lucida Sans Unicode"/>
              </a:rPr>
              <a:t>активны</a:t>
            </a:r>
            <a:r>
              <a:rPr sz="1395" spc="-97" dirty="0">
                <a:solidFill>
                  <a:srgbClr val="858585"/>
                </a:solidFill>
                <a:latin typeface="Lucida Sans Unicode"/>
                <a:cs typeface="Lucida Sans Unicode"/>
              </a:rPr>
              <a:t>х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24" dirty="0">
                <a:solidFill>
                  <a:srgbClr val="858585"/>
                </a:solidFill>
                <a:latin typeface="Lucida Sans Unicode"/>
                <a:cs typeface="Lucida Sans Unicode"/>
              </a:rPr>
              <a:t>к</a:t>
            </a:r>
            <a:r>
              <a:rPr sz="1395" spc="-127" dirty="0">
                <a:solidFill>
                  <a:srgbClr val="858585"/>
                </a:solidFill>
                <a:latin typeface="Lucida Sans Unicode"/>
                <a:cs typeface="Lucida Sans Unicode"/>
              </a:rPr>
              <a:t>омпонент</a:t>
            </a:r>
            <a:r>
              <a:rPr sz="1395" spc="-94" dirty="0">
                <a:solidFill>
                  <a:srgbClr val="858585"/>
                </a:solidFill>
                <a:latin typeface="Lucida Sans Unicode"/>
                <a:cs typeface="Lucida Sans Unicode"/>
              </a:rPr>
              <a:t>о</a:t>
            </a:r>
            <a:r>
              <a:rPr sz="1395" spc="-52" dirty="0">
                <a:solidFill>
                  <a:srgbClr val="858585"/>
                </a:solidFill>
                <a:latin typeface="Lucida Sans Unicode"/>
                <a:cs typeface="Lucida Sans Unicode"/>
              </a:rPr>
              <a:t>в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39" dirty="0">
                <a:solidFill>
                  <a:srgbClr val="858585"/>
                </a:solidFill>
                <a:latin typeface="Lucida Sans Unicode"/>
                <a:cs typeface="Lucida Sans Unicode"/>
              </a:rPr>
              <a:t>пилинга.  </a:t>
            </a:r>
            <a:r>
              <a:rPr sz="1395" spc="-100" dirty="0">
                <a:solidFill>
                  <a:srgbClr val="858585"/>
                </a:solidFill>
                <a:latin typeface="Lucida Sans Unicode"/>
                <a:cs typeface="Lucida Sans Unicode"/>
              </a:rPr>
              <a:t>Запускает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27" dirty="0">
                <a:solidFill>
                  <a:srgbClr val="858585"/>
                </a:solidFill>
                <a:latin typeface="Lucida Sans Unicode"/>
                <a:cs typeface="Lucida Sans Unicode"/>
              </a:rPr>
              <a:t>каскад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30" dirty="0">
                <a:solidFill>
                  <a:srgbClr val="858585"/>
                </a:solidFill>
                <a:latin typeface="Lucida Sans Unicode"/>
                <a:cs typeface="Lucida Sans Unicode"/>
              </a:rPr>
              <a:t>репаративных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12" dirty="0">
                <a:solidFill>
                  <a:srgbClr val="858585"/>
                </a:solidFill>
                <a:latin typeface="Lucida Sans Unicode"/>
                <a:cs typeface="Lucida Sans Unicode"/>
              </a:rPr>
              <a:t>процессов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42" dirty="0">
                <a:solidFill>
                  <a:srgbClr val="858585"/>
                </a:solidFill>
                <a:latin typeface="Lucida Sans Unicode"/>
                <a:cs typeface="Lucida Sans Unicode"/>
              </a:rPr>
              <a:t>в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33" dirty="0">
                <a:solidFill>
                  <a:srgbClr val="858585"/>
                </a:solidFill>
                <a:latin typeface="Lucida Sans Unicode"/>
                <a:cs typeface="Lucida Sans Unicode"/>
              </a:rPr>
              <a:t>коже.</a:t>
            </a:r>
            <a:endParaRPr sz="1395" dirty="0">
              <a:latin typeface="Lucida Sans Unicode"/>
              <a:cs typeface="Lucida Sans Unicode"/>
            </a:endParaRPr>
          </a:p>
          <a:p>
            <a:pPr marL="7701">
              <a:spcBef>
                <a:spcPts val="6"/>
              </a:spcBef>
            </a:pPr>
            <a:r>
              <a:rPr sz="1395" spc="-94" dirty="0">
                <a:solidFill>
                  <a:srgbClr val="858585"/>
                </a:solidFill>
                <a:latin typeface="Lucida Sans Unicode"/>
                <a:cs typeface="Lucida Sans Unicode"/>
              </a:rPr>
              <a:t>Активизи</a:t>
            </a:r>
            <a:r>
              <a:rPr sz="1395" spc="-124" dirty="0">
                <a:solidFill>
                  <a:srgbClr val="858585"/>
                </a:solidFill>
                <a:latin typeface="Lucida Sans Unicode"/>
                <a:cs typeface="Lucida Sans Unicode"/>
              </a:rPr>
              <a:t>р</a:t>
            </a:r>
            <a:r>
              <a:rPr sz="1395" spc="-109" dirty="0">
                <a:solidFill>
                  <a:srgbClr val="858585"/>
                </a:solidFill>
                <a:latin typeface="Lucida Sans Unicode"/>
                <a:cs typeface="Lucida Sans Unicode"/>
              </a:rPr>
              <a:t>у</a:t>
            </a:r>
            <a:r>
              <a:rPr sz="1395" spc="-100" dirty="0">
                <a:solidFill>
                  <a:srgbClr val="858585"/>
                </a:solidFill>
                <a:latin typeface="Lucida Sans Unicode"/>
                <a:cs typeface="Lucida Sans Unicode"/>
              </a:rPr>
              <a:t>е</a:t>
            </a:r>
            <a:r>
              <a:rPr sz="1395" spc="-76" dirty="0">
                <a:solidFill>
                  <a:srgbClr val="858585"/>
                </a:solidFill>
                <a:latin typeface="Lucida Sans Unicode"/>
                <a:cs typeface="Lucida Sans Unicode"/>
              </a:rPr>
              <a:t>т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12" dirty="0">
                <a:solidFill>
                  <a:srgbClr val="858585"/>
                </a:solidFill>
                <a:latin typeface="Lucida Sans Unicode"/>
                <a:cs typeface="Lucida Sans Unicode"/>
              </a:rPr>
              <a:t>син</a:t>
            </a:r>
            <a:r>
              <a:rPr sz="1395" spc="-121" dirty="0">
                <a:solidFill>
                  <a:srgbClr val="858585"/>
                </a:solidFill>
                <a:latin typeface="Lucida Sans Unicode"/>
                <a:cs typeface="Lucida Sans Unicode"/>
              </a:rPr>
              <a:t>т</a:t>
            </a:r>
            <a:r>
              <a:rPr sz="1395" spc="-76" dirty="0">
                <a:solidFill>
                  <a:srgbClr val="858585"/>
                </a:solidFill>
                <a:latin typeface="Lucida Sans Unicode"/>
                <a:cs typeface="Lucida Sans Unicode"/>
              </a:rPr>
              <a:t>е</a:t>
            </a:r>
            <a:r>
              <a:rPr sz="1395" spc="-36" dirty="0">
                <a:solidFill>
                  <a:srgbClr val="858585"/>
                </a:solidFill>
                <a:latin typeface="Lucida Sans Unicode"/>
                <a:cs typeface="Lucida Sans Unicode"/>
              </a:rPr>
              <a:t>з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09" dirty="0">
                <a:solidFill>
                  <a:srgbClr val="858585"/>
                </a:solidFill>
                <a:latin typeface="Lucida Sans Unicode"/>
                <a:cs typeface="Lucida Sans Unicode"/>
              </a:rPr>
              <a:t>А</a:t>
            </a:r>
            <a:r>
              <a:rPr sz="1395" spc="-133" dirty="0">
                <a:solidFill>
                  <a:srgbClr val="858585"/>
                </a:solidFill>
                <a:latin typeface="Lucida Sans Unicode"/>
                <a:cs typeface="Lucida Sans Unicode"/>
              </a:rPr>
              <a:t>Т</a:t>
            </a:r>
            <a:r>
              <a:rPr sz="1395" spc="200" dirty="0">
                <a:solidFill>
                  <a:srgbClr val="858585"/>
                </a:solidFill>
                <a:latin typeface="Lucida Sans Unicode"/>
                <a:cs typeface="Lucida Sans Unicode"/>
              </a:rPr>
              <a:t>Ф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15" dirty="0">
                <a:solidFill>
                  <a:srgbClr val="858585"/>
                </a:solidFill>
                <a:latin typeface="Lucida Sans Unicode"/>
                <a:cs typeface="Lucida Sans Unicode"/>
              </a:rPr>
              <a:t>(энергии)</a:t>
            </a:r>
            <a:endParaRPr sz="1395" dirty="0">
              <a:latin typeface="Lucida Sans Unicode"/>
              <a:cs typeface="Lucida Sans Unicode"/>
            </a:endParaRPr>
          </a:p>
          <a:p>
            <a:pPr marL="7701">
              <a:spcBef>
                <a:spcPts val="6"/>
              </a:spcBef>
            </a:pPr>
            <a:r>
              <a:rPr sz="1395" spc="-164" dirty="0">
                <a:solidFill>
                  <a:srgbClr val="858585"/>
                </a:solidFill>
                <a:latin typeface="Lucida Sans Unicode"/>
                <a:cs typeface="Lucida Sans Unicode"/>
              </a:rPr>
              <a:t>С</a:t>
            </a:r>
            <a:r>
              <a:rPr sz="1395" spc="-124" dirty="0">
                <a:solidFill>
                  <a:srgbClr val="858585"/>
                </a:solidFill>
                <a:latin typeface="Lucida Sans Unicode"/>
                <a:cs typeface="Lucida Sans Unicode"/>
              </a:rPr>
              <a:t>тим</a:t>
            </a:r>
            <a:r>
              <a:rPr sz="1395" spc="-158" dirty="0">
                <a:solidFill>
                  <a:srgbClr val="858585"/>
                </a:solidFill>
                <a:latin typeface="Lucida Sans Unicode"/>
                <a:cs typeface="Lucida Sans Unicode"/>
              </a:rPr>
              <a:t>у</a:t>
            </a:r>
            <a:r>
              <a:rPr sz="1395" spc="-121" dirty="0">
                <a:solidFill>
                  <a:srgbClr val="858585"/>
                </a:solidFill>
                <a:latin typeface="Lucida Sans Unicode"/>
                <a:cs typeface="Lucida Sans Unicode"/>
              </a:rPr>
              <a:t>ли</a:t>
            </a:r>
            <a:r>
              <a:rPr sz="1395" spc="-149" dirty="0">
                <a:solidFill>
                  <a:srgbClr val="858585"/>
                </a:solidFill>
                <a:latin typeface="Lucida Sans Unicode"/>
                <a:cs typeface="Lucida Sans Unicode"/>
              </a:rPr>
              <a:t>р</a:t>
            </a:r>
            <a:r>
              <a:rPr sz="1395" spc="-109" dirty="0">
                <a:solidFill>
                  <a:srgbClr val="858585"/>
                </a:solidFill>
                <a:latin typeface="Lucida Sans Unicode"/>
                <a:cs typeface="Lucida Sans Unicode"/>
              </a:rPr>
              <a:t>у</a:t>
            </a:r>
            <a:r>
              <a:rPr sz="1395" spc="-100" dirty="0">
                <a:solidFill>
                  <a:srgbClr val="858585"/>
                </a:solidFill>
                <a:latin typeface="Lucida Sans Unicode"/>
                <a:cs typeface="Lucida Sans Unicode"/>
              </a:rPr>
              <a:t>е</a:t>
            </a:r>
            <a:r>
              <a:rPr sz="1395" spc="-76" dirty="0">
                <a:solidFill>
                  <a:srgbClr val="858585"/>
                </a:solidFill>
                <a:latin typeface="Lucida Sans Unicode"/>
                <a:cs typeface="Lucida Sans Unicode"/>
              </a:rPr>
              <a:t>т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30" dirty="0">
                <a:solidFill>
                  <a:srgbClr val="858585"/>
                </a:solidFill>
                <a:latin typeface="Lucida Sans Unicode"/>
                <a:cs typeface="Lucida Sans Unicode"/>
              </a:rPr>
              <a:t>микроцир</a:t>
            </a:r>
            <a:r>
              <a:rPr sz="1395" spc="-127" dirty="0">
                <a:solidFill>
                  <a:srgbClr val="858585"/>
                </a:solidFill>
                <a:latin typeface="Lucida Sans Unicode"/>
                <a:cs typeface="Lucida Sans Unicode"/>
              </a:rPr>
              <a:t>к</a:t>
            </a:r>
            <a:r>
              <a:rPr sz="1395" spc="-130" dirty="0">
                <a:solidFill>
                  <a:srgbClr val="858585"/>
                </a:solidFill>
                <a:latin typeface="Lucida Sans Unicode"/>
                <a:cs typeface="Lucida Sans Unicode"/>
              </a:rPr>
              <a:t>у</a:t>
            </a:r>
            <a:r>
              <a:rPr sz="1395" spc="-115" dirty="0">
                <a:solidFill>
                  <a:srgbClr val="858585"/>
                </a:solidFill>
                <a:latin typeface="Lucida Sans Unicode"/>
                <a:cs typeface="Lucida Sans Unicode"/>
              </a:rPr>
              <a:t>ляци</a:t>
            </a:r>
            <a:r>
              <a:rPr sz="1395" spc="-106" dirty="0">
                <a:solidFill>
                  <a:srgbClr val="858585"/>
                </a:solidFill>
                <a:latin typeface="Lucida Sans Unicode"/>
                <a:cs typeface="Lucida Sans Unicode"/>
              </a:rPr>
              <a:t>ю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85" dirty="0">
                <a:solidFill>
                  <a:srgbClr val="858585"/>
                </a:solidFill>
                <a:latin typeface="Lucida Sans Unicode"/>
                <a:cs typeface="Lucida Sans Unicode"/>
              </a:rPr>
              <a:t>и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64" dirty="0">
                <a:solidFill>
                  <a:srgbClr val="858585"/>
                </a:solidFill>
                <a:latin typeface="Lucida Sans Unicode"/>
                <a:cs typeface="Lucida Sans Unicode"/>
              </a:rPr>
              <a:t>д</a:t>
            </a:r>
            <a:r>
              <a:rPr sz="1395" spc="-154" dirty="0">
                <a:solidFill>
                  <a:srgbClr val="858585"/>
                </a:solidFill>
                <a:latin typeface="Lucida Sans Unicode"/>
                <a:cs typeface="Lucida Sans Unicode"/>
              </a:rPr>
              <a:t>е</a:t>
            </a:r>
            <a:r>
              <a:rPr sz="1395" spc="-133" dirty="0">
                <a:solidFill>
                  <a:srgbClr val="858585"/>
                </a:solidFill>
                <a:latin typeface="Lucida Sans Unicode"/>
                <a:cs typeface="Lucida Sans Unicode"/>
              </a:rPr>
              <a:t>т</a:t>
            </a:r>
            <a:r>
              <a:rPr sz="1395" spc="-100" dirty="0">
                <a:solidFill>
                  <a:srgbClr val="858585"/>
                </a:solidFill>
                <a:latin typeface="Lucida Sans Unicode"/>
                <a:cs typeface="Lucida Sans Unicode"/>
              </a:rPr>
              <a:t>о</a:t>
            </a:r>
            <a:r>
              <a:rPr sz="1395" spc="-127" dirty="0">
                <a:solidFill>
                  <a:srgbClr val="858585"/>
                </a:solidFill>
                <a:latin typeface="Lucida Sans Unicode"/>
                <a:cs typeface="Lucida Sans Unicode"/>
              </a:rPr>
              <a:t>к</a:t>
            </a:r>
            <a:r>
              <a:rPr sz="1395" spc="-118" dirty="0">
                <a:solidFill>
                  <a:srgbClr val="858585"/>
                </a:solidFill>
                <a:latin typeface="Lucida Sans Unicode"/>
                <a:cs typeface="Lucida Sans Unicode"/>
              </a:rPr>
              <a:t>сикаци</a:t>
            </a:r>
            <a:r>
              <a:rPr sz="1395" spc="-112" dirty="0">
                <a:solidFill>
                  <a:srgbClr val="858585"/>
                </a:solidFill>
                <a:latin typeface="Lucida Sans Unicode"/>
                <a:cs typeface="Lucida Sans Unicode"/>
              </a:rPr>
              <a:t>ю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24" dirty="0">
                <a:solidFill>
                  <a:srgbClr val="858585"/>
                </a:solidFill>
                <a:latin typeface="Lucida Sans Unicode"/>
                <a:cs typeface="Lucida Sans Unicode"/>
              </a:rPr>
              <a:t>к</a:t>
            </a:r>
            <a:r>
              <a:rPr sz="1395" spc="-136" dirty="0">
                <a:solidFill>
                  <a:srgbClr val="858585"/>
                </a:solidFill>
                <a:latin typeface="Lucida Sans Unicode"/>
                <a:cs typeface="Lucida Sans Unicode"/>
              </a:rPr>
              <a:t>о</a:t>
            </a:r>
            <a:r>
              <a:rPr sz="1395" spc="-112" dirty="0">
                <a:solidFill>
                  <a:srgbClr val="858585"/>
                </a:solidFill>
                <a:latin typeface="Lucida Sans Unicode"/>
                <a:cs typeface="Lucida Sans Unicode"/>
              </a:rPr>
              <a:t>жи</a:t>
            </a:r>
            <a:endParaRPr sz="1395" dirty="0">
              <a:latin typeface="Lucida Sans Unicode"/>
              <a:cs typeface="Lucida Sans Unicode"/>
            </a:endParaRPr>
          </a:p>
          <a:p>
            <a:pPr marL="313057" indent="-305741">
              <a:spcBef>
                <a:spcPts val="1237"/>
              </a:spcBef>
              <a:buAutoNum type="arabicPeriod" startAt="2"/>
              <a:tabLst>
                <a:tab pos="313442" algn="l"/>
              </a:tabLst>
            </a:pPr>
            <a:r>
              <a:rPr sz="2486" b="1" spc="-127" dirty="0">
                <a:solidFill>
                  <a:srgbClr val="C52425"/>
                </a:solidFill>
                <a:latin typeface="Arial"/>
                <a:cs typeface="Arial"/>
              </a:rPr>
              <a:t>ASC-LT</a:t>
            </a:r>
            <a:r>
              <a:rPr sz="2486" b="1" spc="-191" dirty="0">
                <a:solidFill>
                  <a:srgbClr val="C52425"/>
                </a:solidFill>
                <a:latin typeface="Arial"/>
                <a:cs typeface="Arial"/>
              </a:rPr>
              <a:t> </a:t>
            </a:r>
            <a:r>
              <a:rPr sz="2486" b="1" spc="82" dirty="0">
                <a:solidFill>
                  <a:srgbClr val="C52425"/>
                </a:solidFill>
                <a:latin typeface="Arial"/>
                <a:cs typeface="Arial"/>
              </a:rPr>
              <a:t>-</a:t>
            </a:r>
            <a:r>
              <a:rPr sz="2486" b="1" spc="-188" dirty="0">
                <a:solidFill>
                  <a:srgbClr val="C52425"/>
                </a:solidFill>
                <a:latin typeface="Arial"/>
                <a:cs typeface="Arial"/>
              </a:rPr>
              <a:t> </a:t>
            </a:r>
            <a:r>
              <a:rPr sz="2486" b="1" spc="12" dirty="0">
                <a:solidFill>
                  <a:srgbClr val="C52425"/>
                </a:solidFill>
                <a:latin typeface="Arial"/>
                <a:cs typeface="Arial"/>
              </a:rPr>
              <a:t>ГИДРОФИЛЬНАЯ</a:t>
            </a:r>
            <a:r>
              <a:rPr sz="2486" b="1" spc="-188" dirty="0">
                <a:solidFill>
                  <a:srgbClr val="C52425"/>
                </a:solidFill>
                <a:latin typeface="Arial"/>
                <a:cs typeface="Arial"/>
              </a:rPr>
              <a:t> </a:t>
            </a:r>
            <a:r>
              <a:rPr sz="2486" b="1" spc="39" dirty="0">
                <a:solidFill>
                  <a:srgbClr val="C52425"/>
                </a:solidFill>
                <a:latin typeface="Arial"/>
                <a:cs typeface="Arial"/>
              </a:rPr>
              <a:t>ПИЛИНГ-ФАЗА</a:t>
            </a:r>
            <a:endParaRPr sz="2486" dirty="0">
              <a:latin typeface="Arial"/>
              <a:cs typeface="Arial"/>
            </a:endParaRPr>
          </a:p>
          <a:p>
            <a:pPr marL="7701" marR="716604">
              <a:lnSpc>
                <a:spcPct val="100400"/>
              </a:lnSpc>
              <a:spcBef>
                <a:spcPts val="779"/>
              </a:spcBef>
            </a:pPr>
            <a:r>
              <a:rPr sz="1395" spc="-106" dirty="0">
                <a:solidFill>
                  <a:srgbClr val="C52425"/>
                </a:solidFill>
                <a:latin typeface="Lucida Sans Unicode"/>
                <a:cs typeface="Lucida Sans Unicode"/>
              </a:rPr>
              <a:t>Кислотно-солевой</a:t>
            </a:r>
            <a:r>
              <a:rPr sz="1395" spc="-197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112" dirty="0">
                <a:solidFill>
                  <a:srgbClr val="C52425"/>
                </a:solidFill>
                <a:latin typeface="Lucida Sans Unicode"/>
                <a:cs typeface="Lucida Sans Unicode"/>
              </a:rPr>
              <a:t>комплекс</a:t>
            </a:r>
            <a:r>
              <a:rPr sz="1395" spc="-197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100" dirty="0">
                <a:solidFill>
                  <a:srgbClr val="C52425"/>
                </a:solidFill>
                <a:latin typeface="Lucida Sans Unicode"/>
                <a:cs typeface="Lucida Sans Unicode"/>
              </a:rPr>
              <a:t>(Лактобионовая</a:t>
            </a:r>
            <a:r>
              <a:rPr sz="1395" spc="-197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109" dirty="0">
                <a:solidFill>
                  <a:srgbClr val="C52425"/>
                </a:solidFill>
                <a:latin typeface="Lucida Sans Unicode"/>
                <a:cs typeface="Lucida Sans Unicode"/>
              </a:rPr>
              <a:t>кислота</a:t>
            </a:r>
            <a:r>
              <a:rPr sz="1395" spc="-197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85" dirty="0">
                <a:solidFill>
                  <a:srgbClr val="C52425"/>
                </a:solidFill>
                <a:latin typeface="Lucida Sans Unicode"/>
                <a:cs typeface="Lucida Sans Unicode"/>
              </a:rPr>
              <a:t>и</a:t>
            </a:r>
            <a:r>
              <a:rPr sz="1395" spc="-197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143" dirty="0">
                <a:solidFill>
                  <a:srgbClr val="C52425"/>
                </a:solidFill>
                <a:latin typeface="Lucida Sans Unicode"/>
                <a:cs typeface="Lucida Sans Unicode"/>
              </a:rPr>
              <a:t>Трихлорацетат</a:t>
            </a:r>
            <a:r>
              <a:rPr sz="1395" spc="-194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127" dirty="0">
                <a:solidFill>
                  <a:srgbClr val="C52425"/>
                </a:solidFill>
                <a:latin typeface="Lucida Sans Unicode"/>
                <a:cs typeface="Lucida Sans Unicode"/>
              </a:rPr>
              <a:t>аммония) </a:t>
            </a:r>
            <a:r>
              <a:rPr sz="1395" spc="-434" dirty="0">
                <a:solidFill>
                  <a:srgbClr val="C52425"/>
                </a:solidFill>
                <a:latin typeface="Lucida Sans Unicode"/>
                <a:cs typeface="Lucida Sans Unicode"/>
              </a:rPr>
              <a:t> </a:t>
            </a:r>
            <a:r>
              <a:rPr sz="1395" spc="-109" dirty="0">
                <a:solidFill>
                  <a:srgbClr val="858585"/>
                </a:solidFill>
                <a:latin typeface="Lucida Sans Unicode"/>
                <a:cs typeface="Lucida Sans Unicode"/>
              </a:rPr>
              <a:t>Поверхностный</a:t>
            </a:r>
            <a:r>
              <a:rPr sz="1395" spc="-200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43" dirty="0">
                <a:solidFill>
                  <a:srgbClr val="858585"/>
                </a:solidFill>
                <a:latin typeface="Lucida Sans Unicode"/>
                <a:cs typeface="Lucida Sans Unicode"/>
              </a:rPr>
              <a:t>пилинг</a:t>
            </a:r>
            <a:endParaRPr sz="1395" dirty="0">
              <a:latin typeface="Lucida Sans Unicode"/>
              <a:cs typeface="Lucida Sans Unicode"/>
            </a:endParaRPr>
          </a:p>
          <a:p>
            <a:pPr marL="7701">
              <a:spcBef>
                <a:spcPts val="6"/>
              </a:spcBef>
            </a:pPr>
            <a:r>
              <a:rPr sz="1395" spc="-124" dirty="0">
                <a:solidFill>
                  <a:srgbClr val="858585"/>
                </a:solidFill>
                <a:latin typeface="Lucida Sans Unicode"/>
                <a:cs typeface="Lucida Sans Unicode"/>
              </a:rPr>
              <a:t>Регенерация,</a:t>
            </a:r>
            <a:r>
              <a:rPr sz="1395" spc="-261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03" dirty="0">
                <a:solidFill>
                  <a:srgbClr val="858585"/>
                </a:solidFill>
                <a:latin typeface="Lucida Sans Unicode"/>
                <a:cs typeface="Lucida Sans Unicode"/>
              </a:rPr>
              <a:t>обновление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85" dirty="0">
                <a:solidFill>
                  <a:srgbClr val="858585"/>
                </a:solidFill>
                <a:latin typeface="Lucida Sans Unicode"/>
                <a:cs typeface="Lucida Sans Unicode"/>
              </a:rPr>
              <a:t>и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85" dirty="0">
                <a:solidFill>
                  <a:srgbClr val="858585"/>
                </a:solidFill>
                <a:latin typeface="Lucida Sans Unicode"/>
                <a:cs typeface="Lucida Sans Unicode"/>
              </a:rPr>
              <a:t>и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49" dirty="0">
                <a:solidFill>
                  <a:srgbClr val="858585"/>
                </a:solidFill>
                <a:latin typeface="Lucida Sans Unicode"/>
                <a:cs typeface="Lucida Sans Unicode"/>
              </a:rPr>
              <a:t>гидратация</a:t>
            </a:r>
            <a:r>
              <a:rPr sz="1395" spc="-194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21" dirty="0">
                <a:solidFill>
                  <a:srgbClr val="858585"/>
                </a:solidFill>
                <a:latin typeface="Lucida Sans Unicode"/>
                <a:cs typeface="Lucida Sans Unicode"/>
              </a:rPr>
              <a:t>кожи</a:t>
            </a:r>
            <a:endParaRPr sz="1395" dirty="0">
              <a:latin typeface="Lucida Sans Unicode"/>
              <a:cs typeface="Lucida Sans Unicode"/>
            </a:endParaRPr>
          </a:p>
          <a:p>
            <a:pPr marL="314982" indent="-307666">
              <a:spcBef>
                <a:spcPts val="1234"/>
              </a:spcBef>
              <a:buAutoNum type="arabicPeriod" startAt="3"/>
              <a:tabLst>
                <a:tab pos="315367" algn="l"/>
              </a:tabLst>
            </a:pPr>
            <a:r>
              <a:rPr sz="2486" b="1" spc="36" dirty="0">
                <a:solidFill>
                  <a:srgbClr val="C52425"/>
                </a:solidFill>
                <a:latin typeface="Arial"/>
                <a:cs typeface="Arial"/>
              </a:rPr>
              <a:t>ЛИПОФИЛЬНАЯ</a:t>
            </a:r>
            <a:r>
              <a:rPr sz="2486" b="1" spc="-191" dirty="0">
                <a:solidFill>
                  <a:srgbClr val="C52425"/>
                </a:solidFill>
                <a:latin typeface="Arial"/>
                <a:cs typeface="Arial"/>
              </a:rPr>
              <a:t> </a:t>
            </a:r>
            <a:r>
              <a:rPr sz="2486" b="1" spc="-76" dirty="0">
                <a:solidFill>
                  <a:srgbClr val="C52425"/>
                </a:solidFill>
                <a:latin typeface="Arial"/>
                <a:cs typeface="Arial"/>
              </a:rPr>
              <a:t>Ф</a:t>
            </a:r>
            <a:r>
              <a:rPr sz="2486" b="1" spc="-15" dirty="0">
                <a:solidFill>
                  <a:srgbClr val="C52425"/>
                </a:solidFill>
                <a:latin typeface="Arial"/>
                <a:cs typeface="Arial"/>
              </a:rPr>
              <a:t>А</a:t>
            </a:r>
            <a:r>
              <a:rPr lang="ru-RU" sz="2486" b="1" spc="-15" dirty="0">
                <a:solidFill>
                  <a:srgbClr val="C52425"/>
                </a:solidFill>
                <a:latin typeface="Arial"/>
                <a:cs typeface="Arial"/>
              </a:rPr>
              <a:t>З</a:t>
            </a:r>
            <a:r>
              <a:rPr sz="2486" b="1" spc="-15" dirty="0">
                <a:solidFill>
                  <a:srgbClr val="C52425"/>
                </a:solidFill>
                <a:latin typeface="Arial"/>
                <a:cs typeface="Arial"/>
              </a:rPr>
              <a:t>А</a:t>
            </a:r>
            <a:endParaRPr sz="2486" dirty="0">
              <a:latin typeface="Arial"/>
              <a:cs typeface="Arial"/>
            </a:endParaRPr>
          </a:p>
          <a:p>
            <a:pPr marL="7701" marR="1557584">
              <a:lnSpc>
                <a:spcPct val="100400"/>
              </a:lnSpc>
              <a:spcBef>
                <a:spcPts val="782"/>
              </a:spcBef>
            </a:pPr>
            <a:r>
              <a:rPr sz="1395" spc="-115" dirty="0">
                <a:solidFill>
                  <a:srgbClr val="858585"/>
                </a:solidFill>
                <a:latin typeface="Lucida Sans Unicode"/>
                <a:cs typeface="Lucida Sans Unicode"/>
              </a:rPr>
              <a:t>Комбинация</a:t>
            </a:r>
            <a:r>
              <a:rPr sz="1395" spc="-194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24" dirty="0">
                <a:solidFill>
                  <a:srgbClr val="858585"/>
                </a:solidFill>
                <a:latin typeface="Lucida Sans Unicode"/>
                <a:cs typeface="Lucida Sans Unicode"/>
              </a:rPr>
              <a:t>сквалана,</a:t>
            </a:r>
            <a:r>
              <a:rPr sz="1395" spc="-255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33" dirty="0">
                <a:solidFill>
                  <a:srgbClr val="858585"/>
                </a:solidFill>
                <a:latin typeface="Lucida Sans Unicode"/>
                <a:cs typeface="Lucida Sans Unicode"/>
              </a:rPr>
              <a:t>масла</a:t>
            </a:r>
            <a:r>
              <a:rPr sz="1395" spc="-191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91" dirty="0">
                <a:solidFill>
                  <a:srgbClr val="858585"/>
                </a:solidFill>
                <a:latin typeface="Lucida Sans Unicode"/>
                <a:cs typeface="Lucida Sans Unicode"/>
              </a:rPr>
              <a:t>Мануки</a:t>
            </a:r>
            <a:r>
              <a:rPr sz="1395" spc="-191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85" dirty="0">
                <a:solidFill>
                  <a:srgbClr val="858585"/>
                </a:solidFill>
                <a:latin typeface="Lucida Sans Unicode"/>
                <a:cs typeface="Lucida Sans Unicode"/>
              </a:rPr>
              <a:t>и</a:t>
            </a:r>
            <a:r>
              <a:rPr sz="1395" spc="-191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12" dirty="0">
                <a:solidFill>
                  <a:srgbClr val="858585"/>
                </a:solidFill>
                <a:latin typeface="Lucida Sans Unicode"/>
                <a:cs typeface="Lucida Sans Unicode"/>
              </a:rPr>
              <a:t>стабильной</a:t>
            </a:r>
            <a:r>
              <a:rPr sz="1395" spc="-191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49" dirty="0">
                <a:solidFill>
                  <a:srgbClr val="858585"/>
                </a:solidFill>
                <a:latin typeface="Lucida Sans Unicode"/>
                <a:cs typeface="Lucida Sans Unicode"/>
              </a:rPr>
              <a:t>формы</a:t>
            </a:r>
            <a:r>
              <a:rPr sz="1395" spc="-191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30" dirty="0">
                <a:solidFill>
                  <a:srgbClr val="858585"/>
                </a:solidFill>
                <a:latin typeface="Lucida Sans Unicode"/>
                <a:cs typeface="Lucida Sans Unicode"/>
              </a:rPr>
              <a:t>витамина</a:t>
            </a:r>
            <a:r>
              <a:rPr sz="1395" spc="-191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49" dirty="0">
                <a:solidFill>
                  <a:srgbClr val="858585"/>
                </a:solidFill>
                <a:latin typeface="Lucida Sans Unicode"/>
                <a:cs typeface="Lucida Sans Unicode"/>
              </a:rPr>
              <a:t>С </a:t>
            </a:r>
            <a:r>
              <a:rPr sz="1395" spc="-434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5" dirty="0">
                <a:solidFill>
                  <a:srgbClr val="858585"/>
                </a:solidFill>
                <a:latin typeface="Lucida Sans Unicode"/>
                <a:cs typeface="Lucida Sans Unicode"/>
              </a:rPr>
              <a:t>К</a:t>
            </a:r>
            <a:r>
              <a:rPr sz="1395" spc="-118" dirty="0">
                <a:solidFill>
                  <a:srgbClr val="858585"/>
                </a:solidFill>
                <a:latin typeface="Lucida Sans Unicode"/>
                <a:cs typeface="Lucida Sans Unicode"/>
              </a:rPr>
              <a:t>орне</a:t>
            </a:r>
            <a:r>
              <a:rPr sz="1395" spc="-127" dirty="0">
                <a:solidFill>
                  <a:srgbClr val="858585"/>
                </a:solidFill>
                <a:latin typeface="Lucida Sans Unicode"/>
                <a:cs typeface="Lucida Sans Unicode"/>
              </a:rPr>
              <a:t>о</a:t>
            </a:r>
            <a:r>
              <a:rPr sz="1395" spc="-133" dirty="0">
                <a:solidFill>
                  <a:srgbClr val="858585"/>
                </a:solidFill>
                <a:latin typeface="Lucida Sans Unicode"/>
                <a:cs typeface="Lucida Sans Unicode"/>
              </a:rPr>
              <a:t>т</a:t>
            </a:r>
            <a:r>
              <a:rPr sz="1395" spc="-124" dirty="0">
                <a:solidFill>
                  <a:srgbClr val="858585"/>
                </a:solidFill>
                <a:latin typeface="Lucida Sans Unicode"/>
                <a:cs typeface="Lucida Sans Unicode"/>
              </a:rPr>
              <a:t>ерапи</a:t>
            </a:r>
            <a:r>
              <a:rPr sz="1395" spc="-73" dirty="0">
                <a:solidFill>
                  <a:srgbClr val="858585"/>
                </a:solidFill>
                <a:latin typeface="Lucida Sans Unicode"/>
                <a:cs typeface="Lucida Sans Unicode"/>
              </a:rPr>
              <a:t>я</a:t>
            </a:r>
            <a:r>
              <a:rPr sz="1395" spc="-261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263" dirty="0">
                <a:solidFill>
                  <a:srgbClr val="858585"/>
                </a:solidFill>
                <a:latin typeface="Lucida Sans Unicode"/>
                <a:cs typeface="Lucida Sans Unicode"/>
              </a:rPr>
              <a:t>-</a:t>
            </a:r>
            <a:r>
              <a:rPr sz="1395" spc="-261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15" dirty="0">
                <a:solidFill>
                  <a:srgbClr val="858585"/>
                </a:solidFill>
                <a:latin typeface="Lucida Sans Unicode"/>
                <a:cs typeface="Lucida Sans Unicode"/>
              </a:rPr>
              <a:t>ре</a:t>
            </a:r>
            <a:r>
              <a:rPr sz="1395" spc="-79" dirty="0">
                <a:solidFill>
                  <a:srgbClr val="858585"/>
                </a:solidFill>
                <a:latin typeface="Lucida Sans Unicode"/>
                <a:cs typeface="Lucida Sans Unicode"/>
              </a:rPr>
              <a:t>с</a:t>
            </a:r>
            <a:r>
              <a:rPr sz="1395" spc="-130" dirty="0">
                <a:solidFill>
                  <a:srgbClr val="858585"/>
                </a:solidFill>
                <a:latin typeface="Lucida Sans Unicode"/>
                <a:cs typeface="Lucida Sans Unicode"/>
              </a:rPr>
              <a:t>тавраци</a:t>
            </a:r>
            <a:r>
              <a:rPr sz="1395" spc="-82" dirty="0">
                <a:solidFill>
                  <a:srgbClr val="858585"/>
                </a:solidFill>
                <a:latin typeface="Lucida Sans Unicode"/>
                <a:cs typeface="Lucida Sans Unicode"/>
              </a:rPr>
              <a:t>я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64" dirty="0">
                <a:solidFill>
                  <a:srgbClr val="858585"/>
                </a:solidFill>
                <a:latin typeface="Lucida Sans Unicode"/>
                <a:cs typeface="Lucida Sans Unicode"/>
              </a:rPr>
              <a:t>ро</a:t>
            </a:r>
            <a:r>
              <a:rPr sz="1395" spc="-158" dirty="0">
                <a:solidFill>
                  <a:srgbClr val="858585"/>
                </a:solidFill>
                <a:latin typeface="Lucida Sans Unicode"/>
                <a:cs typeface="Lucida Sans Unicode"/>
              </a:rPr>
              <a:t>г</a:t>
            </a:r>
            <a:r>
              <a:rPr sz="1395" spc="-130" dirty="0">
                <a:solidFill>
                  <a:srgbClr val="858585"/>
                </a:solidFill>
                <a:latin typeface="Lucida Sans Unicode"/>
                <a:cs typeface="Lucida Sans Unicode"/>
              </a:rPr>
              <a:t>ово</a:t>
            </a:r>
            <a:r>
              <a:rPr sz="1395" spc="-136" dirty="0">
                <a:solidFill>
                  <a:srgbClr val="858585"/>
                </a:solidFill>
                <a:latin typeface="Lucida Sans Unicode"/>
                <a:cs typeface="Lucida Sans Unicode"/>
              </a:rPr>
              <a:t>г</a:t>
            </a:r>
            <a:r>
              <a:rPr sz="1395" spc="-67" dirty="0">
                <a:solidFill>
                  <a:srgbClr val="858585"/>
                </a:solidFill>
                <a:latin typeface="Lucida Sans Unicode"/>
                <a:cs typeface="Lucida Sans Unicode"/>
              </a:rPr>
              <a:t>о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82" dirty="0">
                <a:solidFill>
                  <a:srgbClr val="858585"/>
                </a:solidFill>
                <a:latin typeface="Lucida Sans Unicode"/>
                <a:cs typeface="Lucida Sans Unicode"/>
              </a:rPr>
              <a:t>с</a:t>
            </a:r>
            <a:r>
              <a:rPr sz="1395" spc="-106" dirty="0">
                <a:solidFill>
                  <a:srgbClr val="858585"/>
                </a:solidFill>
                <a:latin typeface="Lucida Sans Unicode"/>
                <a:cs typeface="Lucida Sans Unicode"/>
              </a:rPr>
              <a:t>л</a:t>
            </a:r>
            <a:r>
              <a:rPr sz="1395" spc="-139" dirty="0">
                <a:solidFill>
                  <a:srgbClr val="858585"/>
                </a:solidFill>
                <a:latin typeface="Lucida Sans Unicode"/>
                <a:cs typeface="Lucida Sans Unicode"/>
              </a:rPr>
              <a:t>о</a:t>
            </a:r>
            <a:r>
              <a:rPr sz="1395" spc="-39" dirty="0">
                <a:solidFill>
                  <a:srgbClr val="858585"/>
                </a:solidFill>
                <a:latin typeface="Lucida Sans Unicode"/>
                <a:cs typeface="Lucida Sans Unicode"/>
              </a:rPr>
              <a:t>я</a:t>
            </a:r>
            <a:r>
              <a:rPr sz="1395" spc="-197" dirty="0">
                <a:solidFill>
                  <a:srgbClr val="858585"/>
                </a:solidFill>
                <a:latin typeface="Lucida Sans Unicode"/>
                <a:cs typeface="Lucida Sans Unicode"/>
              </a:rPr>
              <a:t> </a:t>
            </a:r>
            <a:r>
              <a:rPr sz="1395" spc="-124" dirty="0">
                <a:solidFill>
                  <a:srgbClr val="858585"/>
                </a:solidFill>
                <a:latin typeface="Lucida Sans Unicode"/>
                <a:cs typeface="Lucida Sans Unicode"/>
              </a:rPr>
              <a:t>к</a:t>
            </a:r>
            <a:r>
              <a:rPr sz="1395" spc="-136" dirty="0">
                <a:solidFill>
                  <a:srgbClr val="858585"/>
                </a:solidFill>
                <a:latin typeface="Lucida Sans Unicode"/>
                <a:cs typeface="Lucida Sans Unicode"/>
              </a:rPr>
              <a:t>о</a:t>
            </a:r>
            <a:r>
              <a:rPr sz="1395" spc="-112" dirty="0">
                <a:solidFill>
                  <a:srgbClr val="858585"/>
                </a:solidFill>
                <a:latin typeface="Lucida Sans Unicode"/>
                <a:cs typeface="Lucida Sans Unicode"/>
              </a:rPr>
              <a:t>жи</a:t>
            </a:r>
            <a:endParaRPr sz="1395" dirty="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80567" y="1181525"/>
            <a:ext cx="1578765" cy="482871"/>
          </a:xfrm>
          <a:custGeom>
            <a:avLst/>
            <a:gdLst/>
            <a:ahLst/>
            <a:cxnLst/>
            <a:rect l="l" t="t" r="r" b="b"/>
            <a:pathLst>
              <a:path w="2603500" h="796289">
                <a:moveTo>
                  <a:pt x="2404994" y="0"/>
                </a:moveTo>
                <a:lnTo>
                  <a:pt x="197941" y="0"/>
                </a:lnTo>
                <a:lnTo>
                  <a:pt x="152698" y="5251"/>
                </a:lnTo>
                <a:lnTo>
                  <a:pt x="111090" y="20198"/>
                </a:lnTo>
                <a:lnTo>
                  <a:pt x="74329" y="43628"/>
                </a:lnTo>
                <a:lnTo>
                  <a:pt x="43628" y="74329"/>
                </a:lnTo>
                <a:lnTo>
                  <a:pt x="20198" y="111090"/>
                </a:lnTo>
                <a:lnTo>
                  <a:pt x="5251" y="152698"/>
                </a:lnTo>
                <a:lnTo>
                  <a:pt x="0" y="197941"/>
                </a:lnTo>
                <a:lnTo>
                  <a:pt x="0" y="598159"/>
                </a:lnTo>
                <a:lnTo>
                  <a:pt x="5251" y="643402"/>
                </a:lnTo>
                <a:lnTo>
                  <a:pt x="20198" y="685010"/>
                </a:lnTo>
                <a:lnTo>
                  <a:pt x="43628" y="721771"/>
                </a:lnTo>
                <a:lnTo>
                  <a:pt x="74329" y="752472"/>
                </a:lnTo>
                <a:lnTo>
                  <a:pt x="111090" y="775902"/>
                </a:lnTo>
                <a:lnTo>
                  <a:pt x="152698" y="790849"/>
                </a:lnTo>
                <a:lnTo>
                  <a:pt x="197941" y="796101"/>
                </a:lnTo>
                <a:lnTo>
                  <a:pt x="2404994" y="796101"/>
                </a:lnTo>
                <a:lnTo>
                  <a:pt x="2450237" y="790849"/>
                </a:lnTo>
                <a:lnTo>
                  <a:pt x="2491845" y="775902"/>
                </a:lnTo>
                <a:lnTo>
                  <a:pt x="2528606" y="752472"/>
                </a:lnTo>
                <a:lnTo>
                  <a:pt x="2559307" y="721771"/>
                </a:lnTo>
                <a:lnTo>
                  <a:pt x="2582737" y="685010"/>
                </a:lnTo>
                <a:lnTo>
                  <a:pt x="2597684" y="643402"/>
                </a:lnTo>
                <a:lnTo>
                  <a:pt x="2602936" y="598159"/>
                </a:lnTo>
                <a:lnTo>
                  <a:pt x="2602936" y="197941"/>
                </a:lnTo>
                <a:lnTo>
                  <a:pt x="2597684" y="152698"/>
                </a:lnTo>
                <a:lnTo>
                  <a:pt x="2582737" y="111090"/>
                </a:lnTo>
                <a:lnTo>
                  <a:pt x="2559307" y="74329"/>
                </a:lnTo>
                <a:lnTo>
                  <a:pt x="2528606" y="43628"/>
                </a:lnTo>
                <a:lnTo>
                  <a:pt x="2491845" y="20198"/>
                </a:lnTo>
                <a:lnTo>
                  <a:pt x="2450237" y="5251"/>
                </a:lnTo>
                <a:lnTo>
                  <a:pt x="2404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42210" y="4073113"/>
            <a:ext cx="89795" cy="14024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26725" y="4073114"/>
            <a:ext cx="123302" cy="14024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98435" y="4073116"/>
            <a:ext cx="107859" cy="14024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8108113" y="1157452"/>
            <a:ext cx="3268194" cy="4534865"/>
            <a:chOff x="12945718" y="1044170"/>
            <a:chExt cx="5389494" cy="7478329"/>
          </a:xfrm>
        </p:grpSpPr>
        <p:sp>
          <p:nvSpPr>
            <p:cNvPr id="34" name="object 34"/>
            <p:cNvSpPr/>
            <p:nvPr/>
          </p:nvSpPr>
          <p:spPr>
            <a:xfrm>
              <a:off x="14902115" y="4535634"/>
              <a:ext cx="305435" cy="255904"/>
            </a:xfrm>
            <a:custGeom>
              <a:avLst/>
              <a:gdLst/>
              <a:ahLst/>
              <a:cxnLst/>
              <a:rect l="l" t="t" r="r" b="b"/>
              <a:pathLst>
                <a:path w="305434" h="255904">
                  <a:moveTo>
                    <a:pt x="302043" y="0"/>
                  </a:moveTo>
                  <a:lnTo>
                    <a:pt x="298053" y="0"/>
                  </a:lnTo>
                  <a:lnTo>
                    <a:pt x="3225" y="0"/>
                  </a:lnTo>
                  <a:lnTo>
                    <a:pt x="0" y="3382"/>
                  </a:lnTo>
                  <a:lnTo>
                    <a:pt x="0" y="252390"/>
                  </a:lnTo>
                  <a:lnTo>
                    <a:pt x="3225" y="255772"/>
                  </a:lnTo>
                  <a:lnTo>
                    <a:pt x="11193" y="255772"/>
                  </a:lnTo>
                  <a:lnTo>
                    <a:pt x="14439" y="252390"/>
                  </a:lnTo>
                  <a:lnTo>
                    <a:pt x="14439" y="15078"/>
                  </a:lnTo>
                  <a:lnTo>
                    <a:pt x="302043" y="15078"/>
                  </a:lnTo>
                  <a:lnTo>
                    <a:pt x="305278" y="11695"/>
                  </a:lnTo>
                  <a:lnTo>
                    <a:pt x="305278" y="3382"/>
                  </a:lnTo>
                  <a:lnTo>
                    <a:pt x="302043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14902115" y="4535634"/>
              <a:ext cx="305435" cy="255904"/>
            </a:xfrm>
            <a:custGeom>
              <a:avLst/>
              <a:gdLst/>
              <a:ahLst/>
              <a:cxnLst/>
              <a:rect l="l" t="t" r="r" b="b"/>
              <a:pathLst>
                <a:path w="305434" h="255904">
                  <a:moveTo>
                    <a:pt x="302043" y="0"/>
                  </a:moveTo>
                  <a:lnTo>
                    <a:pt x="298053" y="0"/>
                  </a:lnTo>
                  <a:lnTo>
                    <a:pt x="3225" y="0"/>
                  </a:lnTo>
                  <a:lnTo>
                    <a:pt x="0" y="3382"/>
                  </a:lnTo>
                  <a:lnTo>
                    <a:pt x="0" y="252390"/>
                  </a:lnTo>
                  <a:lnTo>
                    <a:pt x="3225" y="255772"/>
                  </a:lnTo>
                  <a:lnTo>
                    <a:pt x="11193" y="255772"/>
                  </a:lnTo>
                  <a:lnTo>
                    <a:pt x="14439" y="252390"/>
                  </a:lnTo>
                  <a:lnTo>
                    <a:pt x="14439" y="15078"/>
                  </a:lnTo>
                  <a:lnTo>
                    <a:pt x="302043" y="15078"/>
                  </a:lnTo>
                  <a:lnTo>
                    <a:pt x="305278" y="11695"/>
                  </a:lnTo>
                  <a:lnTo>
                    <a:pt x="305278" y="3382"/>
                  </a:lnTo>
                  <a:lnTo>
                    <a:pt x="302043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6" name="object 36"/>
            <p:cNvSpPr/>
            <p:nvPr/>
          </p:nvSpPr>
          <p:spPr>
            <a:xfrm>
              <a:off x="14902094" y="4294926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387" y="0"/>
                  </a:moveTo>
                  <a:lnTo>
                    <a:pt x="330398" y="0"/>
                  </a:lnTo>
                  <a:lnTo>
                    <a:pt x="3235" y="0"/>
                  </a:lnTo>
                  <a:lnTo>
                    <a:pt x="0" y="3382"/>
                  </a:lnTo>
                  <a:lnTo>
                    <a:pt x="0" y="11706"/>
                  </a:lnTo>
                  <a:lnTo>
                    <a:pt x="3235" y="15088"/>
                  </a:lnTo>
                  <a:lnTo>
                    <a:pt x="334387" y="15088"/>
                  </a:lnTo>
                  <a:lnTo>
                    <a:pt x="337623" y="11706"/>
                  </a:lnTo>
                  <a:lnTo>
                    <a:pt x="337623" y="3382"/>
                  </a:lnTo>
                  <a:lnTo>
                    <a:pt x="334387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37"/>
            <p:cNvSpPr/>
            <p:nvPr/>
          </p:nvSpPr>
          <p:spPr>
            <a:xfrm>
              <a:off x="14902094" y="4294926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387" y="0"/>
                  </a:moveTo>
                  <a:lnTo>
                    <a:pt x="330398" y="0"/>
                  </a:lnTo>
                  <a:lnTo>
                    <a:pt x="3235" y="0"/>
                  </a:lnTo>
                  <a:lnTo>
                    <a:pt x="0" y="3382"/>
                  </a:lnTo>
                  <a:lnTo>
                    <a:pt x="0" y="11706"/>
                  </a:lnTo>
                  <a:lnTo>
                    <a:pt x="3235" y="15088"/>
                  </a:lnTo>
                  <a:lnTo>
                    <a:pt x="334387" y="15088"/>
                  </a:lnTo>
                  <a:lnTo>
                    <a:pt x="337623" y="11706"/>
                  </a:lnTo>
                  <a:lnTo>
                    <a:pt x="337623" y="3382"/>
                  </a:lnTo>
                  <a:lnTo>
                    <a:pt x="334387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38"/>
            <p:cNvSpPr/>
            <p:nvPr/>
          </p:nvSpPr>
          <p:spPr>
            <a:xfrm>
              <a:off x="15321491" y="4294895"/>
              <a:ext cx="14604" cy="496570"/>
            </a:xfrm>
            <a:custGeom>
              <a:avLst/>
              <a:gdLst/>
              <a:ahLst/>
              <a:cxnLst/>
              <a:rect l="l" t="t" r="r" b="b"/>
              <a:pathLst>
                <a:path w="14605" h="496570">
                  <a:moveTo>
                    <a:pt x="11214" y="0"/>
                  </a:moveTo>
                  <a:lnTo>
                    <a:pt x="7109" y="0"/>
                  </a:lnTo>
                  <a:lnTo>
                    <a:pt x="3183" y="73"/>
                  </a:lnTo>
                  <a:lnTo>
                    <a:pt x="0" y="3465"/>
                  </a:lnTo>
                  <a:lnTo>
                    <a:pt x="0" y="493042"/>
                  </a:lnTo>
                  <a:lnTo>
                    <a:pt x="3183" y="496435"/>
                  </a:lnTo>
                  <a:lnTo>
                    <a:pt x="11214" y="496508"/>
                  </a:lnTo>
                  <a:lnTo>
                    <a:pt x="14449" y="493126"/>
                  </a:lnTo>
                  <a:lnTo>
                    <a:pt x="14449" y="3382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15321491" y="4294895"/>
              <a:ext cx="14604" cy="496570"/>
            </a:xfrm>
            <a:custGeom>
              <a:avLst/>
              <a:gdLst/>
              <a:ahLst/>
              <a:cxnLst/>
              <a:rect l="l" t="t" r="r" b="b"/>
              <a:pathLst>
                <a:path w="14605" h="496570">
                  <a:moveTo>
                    <a:pt x="11214" y="0"/>
                  </a:moveTo>
                  <a:lnTo>
                    <a:pt x="7109" y="0"/>
                  </a:lnTo>
                  <a:lnTo>
                    <a:pt x="3183" y="73"/>
                  </a:lnTo>
                  <a:lnTo>
                    <a:pt x="0" y="3465"/>
                  </a:lnTo>
                  <a:lnTo>
                    <a:pt x="0" y="493042"/>
                  </a:lnTo>
                  <a:lnTo>
                    <a:pt x="3183" y="496435"/>
                  </a:lnTo>
                  <a:lnTo>
                    <a:pt x="11214" y="496508"/>
                  </a:lnTo>
                  <a:lnTo>
                    <a:pt x="14449" y="493126"/>
                  </a:lnTo>
                  <a:lnTo>
                    <a:pt x="14449" y="3382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15417822" y="4294895"/>
              <a:ext cx="337820" cy="496570"/>
            </a:xfrm>
            <a:custGeom>
              <a:avLst/>
              <a:gdLst/>
              <a:ahLst/>
              <a:cxnLst/>
              <a:rect l="l" t="t" r="r" b="b"/>
              <a:pathLst>
                <a:path w="337819" h="496570">
                  <a:moveTo>
                    <a:pt x="334366" y="0"/>
                  </a:moveTo>
                  <a:lnTo>
                    <a:pt x="330377" y="0"/>
                  </a:lnTo>
                  <a:lnTo>
                    <a:pt x="326356" y="73"/>
                  </a:lnTo>
                  <a:lnTo>
                    <a:pt x="323173" y="3465"/>
                  </a:lnTo>
                  <a:lnTo>
                    <a:pt x="323173" y="465095"/>
                  </a:lnTo>
                  <a:lnTo>
                    <a:pt x="11926" y="1455"/>
                  </a:lnTo>
                  <a:lnTo>
                    <a:pt x="9381" y="62"/>
                  </a:lnTo>
                  <a:lnTo>
                    <a:pt x="3235" y="62"/>
                  </a:lnTo>
                  <a:lnTo>
                    <a:pt x="0" y="3444"/>
                  </a:lnTo>
                  <a:lnTo>
                    <a:pt x="0" y="493157"/>
                  </a:lnTo>
                  <a:lnTo>
                    <a:pt x="3235" y="496539"/>
                  </a:lnTo>
                  <a:lnTo>
                    <a:pt x="11214" y="496539"/>
                  </a:lnTo>
                  <a:lnTo>
                    <a:pt x="14449" y="493157"/>
                  </a:lnTo>
                  <a:lnTo>
                    <a:pt x="14449" y="31506"/>
                  </a:lnTo>
                  <a:lnTo>
                    <a:pt x="325717" y="495178"/>
                  </a:lnTo>
                  <a:lnTo>
                    <a:pt x="328199" y="496529"/>
                  </a:lnTo>
                  <a:lnTo>
                    <a:pt x="334366" y="496529"/>
                  </a:lnTo>
                  <a:lnTo>
                    <a:pt x="337602" y="493136"/>
                  </a:lnTo>
                  <a:lnTo>
                    <a:pt x="337602" y="3382"/>
                  </a:lnTo>
                  <a:lnTo>
                    <a:pt x="334366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1" name="object 41"/>
            <p:cNvSpPr/>
            <p:nvPr/>
          </p:nvSpPr>
          <p:spPr>
            <a:xfrm>
              <a:off x="15417822" y="4294895"/>
              <a:ext cx="337820" cy="496570"/>
            </a:xfrm>
            <a:custGeom>
              <a:avLst/>
              <a:gdLst/>
              <a:ahLst/>
              <a:cxnLst/>
              <a:rect l="l" t="t" r="r" b="b"/>
              <a:pathLst>
                <a:path w="337819" h="496570">
                  <a:moveTo>
                    <a:pt x="334366" y="0"/>
                  </a:moveTo>
                  <a:lnTo>
                    <a:pt x="330377" y="0"/>
                  </a:lnTo>
                  <a:lnTo>
                    <a:pt x="326356" y="73"/>
                  </a:lnTo>
                  <a:lnTo>
                    <a:pt x="323173" y="3465"/>
                  </a:lnTo>
                  <a:lnTo>
                    <a:pt x="323173" y="465095"/>
                  </a:lnTo>
                  <a:lnTo>
                    <a:pt x="11926" y="1455"/>
                  </a:lnTo>
                  <a:lnTo>
                    <a:pt x="9381" y="62"/>
                  </a:lnTo>
                  <a:lnTo>
                    <a:pt x="3235" y="62"/>
                  </a:lnTo>
                  <a:lnTo>
                    <a:pt x="0" y="3444"/>
                  </a:lnTo>
                  <a:lnTo>
                    <a:pt x="0" y="493157"/>
                  </a:lnTo>
                  <a:lnTo>
                    <a:pt x="3235" y="496539"/>
                  </a:lnTo>
                  <a:lnTo>
                    <a:pt x="11214" y="496539"/>
                  </a:lnTo>
                  <a:lnTo>
                    <a:pt x="14449" y="493157"/>
                  </a:lnTo>
                  <a:lnTo>
                    <a:pt x="14449" y="31506"/>
                  </a:lnTo>
                  <a:lnTo>
                    <a:pt x="325717" y="495178"/>
                  </a:lnTo>
                  <a:lnTo>
                    <a:pt x="328199" y="496529"/>
                  </a:lnTo>
                  <a:lnTo>
                    <a:pt x="334366" y="496529"/>
                  </a:lnTo>
                  <a:lnTo>
                    <a:pt x="337602" y="493136"/>
                  </a:lnTo>
                  <a:lnTo>
                    <a:pt x="337602" y="3382"/>
                  </a:lnTo>
                  <a:lnTo>
                    <a:pt x="334366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2" name="object 42"/>
            <p:cNvSpPr/>
            <p:nvPr/>
          </p:nvSpPr>
          <p:spPr>
            <a:xfrm>
              <a:off x="15837229" y="4294895"/>
              <a:ext cx="14604" cy="496570"/>
            </a:xfrm>
            <a:custGeom>
              <a:avLst/>
              <a:gdLst/>
              <a:ahLst/>
              <a:cxnLst/>
              <a:rect l="l" t="t" r="r" b="b"/>
              <a:pathLst>
                <a:path w="14605" h="496570">
                  <a:moveTo>
                    <a:pt x="11214" y="0"/>
                  </a:moveTo>
                  <a:lnTo>
                    <a:pt x="7109" y="0"/>
                  </a:lnTo>
                  <a:lnTo>
                    <a:pt x="3183" y="73"/>
                  </a:lnTo>
                  <a:lnTo>
                    <a:pt x="0" y="3465"/>
                  </a:lnTo>
                  <a:lnTo>
                    <a:pt x="0" y="493042"/>
                  </a:lnTo>
                  <a:lnTo>
                    <a:pt x="3183" y="496435"/>
                  </a:lnTo>
                  <a:lnTo>
                    <a:pt x="11214" y="496508"/>
                  </a:lnTo>
                  <a:lnTo>
                    <a:pt x="14449" y="493126"/>
                  </a:lnTo>
                  <a:lnTo>
                    <a:pt x="14449" y="3382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3" name="object 43"/>
            <p:cNvSpPr/>
            <p:nvPr/>
          </p:nvSpPr>
          <p:spPr>
            <a:xfrm>
              <a:off x="15837229" y="4294895"/>
              <a:ext cx="14604" cy="496570"/>
            </a:xfrm>
            <a:custGeom>
              <a:avLst/>
              <a:gdLst/>
              <a:ahLst/>
              <a:cxnLst/>
              <a:rect l="l" t="t" r="r" b="b"/>
              <a:pathLst>
                <a:path w="14605" h="496570">
                  <a:moveTo>
                    <a:pt x="11214" y="0"/>
                  </a:moveTo>
                  <a:lnTo>
                    <a:pt x="7109" y="0"/>
                  </a:lnTo>
                  <a:lnTo>
                    <a:pt x="3183" y="73"/>
                  </a:lnTo>
                  <a:lnTo>
                    <a:pt x="0" y="3465"/>
                  </a:lnTo>
                  <a:lnTo>
                    <a:pt x="0" y="493042"/>
                  </a:lnTo>
                  <a:lnTo>
                    <a:pt x="3183" y="496435"/>
                  </a:lnTo>
                  <a:lnTo>
                    <a:pt x="11214" y="496508"/>
                  </a:lnTo>
                  <a:lnTo>
                    <a:pt x="14449" y="493126"/>
                  </a:lnTo>
                  <a:lnTo>
                    <a:pt x="14449" y="3382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44"/>
            <p:cNvSpPr/>
            <p:nvPr/>
          </p:nvSpPr>
          <p:spPr>
            <a:xfrm>
              <a:off x="15933547" y="4294803"/>
              <a:ext cx="846455" cy="497205"/>
            </a:xfrm>
            <a:custGeom>
              <a:avLst/>
              <a:gdLst/>
              <a:ahLst/>
              <a:cxnLst/>
              <a:rect l="l" t="t" r="r" b="b"/>
              <a:pathLst>
                <a:path w="846455" h="497204">
                  <a:moveTo>
                    <a:pt x="412470" y="360718"/>
                  </a:moveTo>
                  <a:lnTo>
                    <a:pt x="402031" y="321640"/>
                  </a:lnTo>
                  <a:lnTo>
                    <a:pt x="374434" y="293154"/>
                  </a:lnTo>
                  <a:lnTo>
                    <a:pt x="317855" y="266966"/>
                  </a:lnTo>
                  <a:lnTo>
                    <a:pt x="250228" y="249542"/>
                  </a:lnTo>
                  <a:lnTo>
                    <a:pt x="177304" y="234454"/>
                  </a:lnTo>
                  <a:lnTo>
                    <a:pt x="142633" y="226415"/>
                  </a:lnTo>
                  <a:lnTo>
                    <a:pt x="80937" y="205841"/>
                  </a:lnTo>
                  <a:lnTo>
                    <a:pt x="47282" y="184746"/>
                  </a:lnTo>
                  <a:lnTo>
                    <a:pt x="25590" y="147167"/>
                  </a:lnTo>
                  <a:lnTo>
                    <a:pt x="24676" y="135737"/>
                  </a:lnTo>
                  <a:lnTo>
                    <a:pt x="27990" y="114490"/>
                  </a:lnTo>
                  <a:lnTo>
                    <a:pt x="52844" y="73520"/>
                  </a:lnTo>
                  <a:lnTo>
                    <a:pt x="96215" y="41529"/>
                  </a:lnTo>
                  <a:lnTo>
                    <a:pt x="167411" y="18935"/>
                  </a:lnTo>
                  <a:lnTo>
                    <a:pt x="217030" y="15214"/>
                  </a:lnTo>
                  <a:lnTo>
                    <a:pt x="269849" y="19227"/>
                  </a:lnTo>
                  <a:lnTo>
                    <a:pt x="317322" y="30937"/>
                  </a:lnTo>
                  <a:lnTo>
                    <a:pt x="357911" y="49784"/>
                  </a:lnTo>
                  <a:lnTo>
                    <a:pt x="390118" y="75247"/>
                  </a:lnTo>
                  <a:lnTo>
                    <a:pt x="391350" y="76644"/>
                  </a:lnTo>
                  <a:lnTo>
                    <a:pt x="393560" y="77647"/>
                  </a:lnTo>
                  <a:lnTo>
                    <a:pt x="399376" y="77647"/>
                  </a:lnTo>
                  <a:lnTo>
                    <a:pt x="402602" y="74269"/>
                  </a:lnTo>
                  <a:lnTo>
                    <a:pt x="402602" y="68237"/>
                  </a:lnTo>
                  <a:lnTo>
                    <a:pt x="365937" y="37274"/>
                  </a:lnTo>
                  <a:lnTo>
                    <a:pt x="322834" y="17030"/>
                  </a:lnTo>
                  <a:lnTo>
                    <a:pt x="272669" y="4457"/>
                  </a:lnTo>
                  <a:lnTo>
                    <a:pt x="217030" y="139"/>
                  </a:lnTo>
                  <a:lnTo>
                    <a:pt x="164782" y="4114"/>
                  </a:lnTo>
                  <a:lnTo>
                    <a:pt x="122466" y="14338"/>
                  </a:lnTo>
                  <a:lnTo>
                    <a:pt x="65024" y="43268"/>
                  </a:lnTo>
                  <a:lnTo>
                    <a:pt x="24574" y="86436"/>
                  </a:lnTo>
                  <a:lnTo>
                    <a:pt x="10248" y="135737"/>
                  </a:lnTo>
                  <a:lnTo>
                    <a:pt x="11404" y="149847"/>
                  </a:lnTo>
                  <a:lnTo>
                    <a:pt x="28714" y="186804"/>
                  </a:lnTo>
                  <a:lnTo>
                    <a:pt x="60731" y="212318"/>
                  </a:lnTo>
                  <a:lnTo>
                    <a:pt x="105219" y="231279"/>
                  </a:lnTo>
                  <a:lnTo>
                    <a:pt x="173926" y="249110"/>
                  </a:lnTo>
                  <a:lnTo>
                    <a:pt x="245643" y="263956"/>
                  </a:lnTo>
                  <a:lnTo>
                    <a:pt x="280441" y="271983"/>
                  </a:lnTo>
                  <a:lnTo>
                    <a:pt x="341795" y="292074"/>
                  </a:lnTo>
                  <a:lnTo>
                    <a:pt x="375475" y="312762"/>
                  </a:lnTo>
                  <a:lnTo>
                    <a:pt x="397116" y="349542"/>
                  </a:lnTo>
                  <a:lnTo>
                    <a:pt x="398030" y="360718"/>
                  </a:lnTo>
                  <a:lnTo>
                    <a:pt x="394373" y="385724"/>
                  </a:lnTo>
                  <a:lnTo>
                    <a:pt x="365658" y="429768"/>
                  </a:lnTo>
                  <a:lnTo>
                    <a:pt x="312788" y="462330"/>
                  </a:lnTo>
                  <a:lnTo>
                    <a:pt x="246824" y="479298"/>
                  </a:lnTo>
                  <a:lnTo>
                    <a:pt x="211366" y="481520"/>
                  </a:lnTo>
                  <a:lnTo>
                    <a:pt x="154825" y="477393"/>
                  </a:lnTo>
                  <a:lnTo>
                    <a:pt x="101892" y="465277"/>
                  </a:lnTo>
                  <a:lnTo>
                    <a:pt x="53797" y="445554"/>
                  </a:lnTo>
                  <a:lnTo>
                    <a:pt x="11772" y="418630"/>
                  </a:lnTo>
                  <a:lnTo>
                    <a:pt x="10591" y="417652"/>
                  </a:lnTo>
                  <a:lnTo>
                    <a:pt x="8724" y="416953"/>
                  </a:lnTo>
                  <a:lnTo>
                    <a:pt x="3251" y="416953"/>
                  </a:lnTo>
                  <a:lnTo>
                    <a:pt x="0" y="420344"/>
                  </a:lnTo>
                  <a:lnTo>
                    <a:pt x="0" y="426758"/>
                  </a:lnTo>
                  <a:lnTo>
                    <a:pt x="47040" y="458863"/>
                  </a:lnTo>
                  <a:lnTo>
                    <a:pt x="97294" y="479552"/>
                  </a:lnTo>
                  <a:lnTo>
                    <a:pt x="152501" y="492264"/>
                  </a:lnTo>
                  <a:lnTo>
                    <a:pt x="211366" y="496595"/>
                  </a:lnTo>
                  <a:lnTo>
                    <a:pt x="248704" y="494220"/>
                  </a:lnTo>
                  <a:lnTo>
                    <a:pt x="318376" y="476211"/>
                  </a:lnTo>
                  <a:lnTo>
                    <a:pt x="375780" y="440410"/>
                  </a:lnTo>
                  <a:lnTo>
                    <a:pt x="408266" y="389559"/>
                  </a:lnTo>
                  <a:lnTo>
                    <a:pt x="412470" y="360718"/>
                  </a:lnTo>
                  <a:close/>
                </a:path>
                <a:path w="846455" h="497204">
                  <a:moveTo>
                    <a:pt x="846162" y="5905"/>
                  </a:moveTo>
                  <a:lnTo>
                    <a:pt x="843394" y="1231"/>
                  </a:lnTo>
                  <a:lnTo>
                    <a:pt x="841273" y="0"/>
                  </a:lnTo>
                  <a:lnTo>
                    <a:pt x="838441" y="38"/>
                  </a:lnTo>
                  <a:lnTo>
                    <a:pt x="447852" y="76"/>
                  </a:lnTo>
                  <a:lnTo>
                    <a:pt x="445719" y="1206"/>
                  </a:lnTo>
                  <a:lnTo>
                    <a:pt x="442937" y="5905"/>
                  </a:lnTo>
                  <a:lnTo>
                    <a:pt x="442937" y="9232"/>
                  </a:lnTo>
                  <a:lnTo>
                    <a:pt x="445719" y="13931"/>
                  </a:lnTo>
                  <a:lnTo>
                    <a:pt x="447954" y="14935"/>
                  </a:lnTo>
                  <a:lnTo>
                    <a:pt x="450659" y="15100"/>
                  </a:lnTo>
                  <a:lnTo>
                    <a:pt x="637336" y="15100"/>
                  </a:lnTo>
                  <a:lnTo>
                    <a:pt x="637273" y="491896"/>
                  </a:lnTo>
                  <a:lnTo>
                    <a:pt x="638530" y="494334"/>
                  </a:lnTo>
                  <a:lnTo>
                    <a:pt x="641946" y="496354"/>
                  </a:lnTo>
                  <a:lnTo>
                    <a:pt x="643255" y="496697"/>
                  </a:lnTo>
                  <a:lnTo>
                    <a:pt x="645858" y="496697"/>
                  </a:lnTo>
                  <a:lnTo>
                    <a:pt x="647153" y="496354"/>
                  </a:lnTo>
                  <a:lnTo>
                    <a:pt x="650582" y="494347"/>
                  </a:lnTo>
                  <a:lnTo>
                    <a:pt x="651852" y="491896"/>
                  </a:lnTo>
                  <a:lnTo>
                    <a:pt x="651776" y="15100"/>
                  </a:lnTo>
                  <a:lnTo>
                    <a:pt x="838403" y="15100"/>
                  </a:lnTo>
                  <a:lnTo>
                    <a:pt x="841121" y="15328"/>
                  </a:lnTo>
                  <a:lnTo>
                    <a:pt x="843381" y="13957"/>
                  </a:lnTo>
                  <a:lnTo>
                    <a:pt x="846162" y="9232"/>
                  </a:lnTo>
                  <a:lnTo>
                    <a:pt x="846162" y="5905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5" name="object 45"/>
            <p:cNvSpPr/>
            <p:nvPr/>
          </p:nvSpPr>
          <p:spPr>
            <a:xfrm>
              <a:off x="15933547" y="4294803"/>
              <a:ext cx="846455" cy="497205"/>
            </a:xfrm>
            <a:custGeom>
              <a:avLst/>
              <a:gdLst/>
              <a:ahLst/>
              <a:cxnLst/>
              <a:rect l="l" t="t" r="r" b="b"/>
              <a:pathLst>
                <a:path w="846455" h="497204">
                  <a:moveTo>
                    <a:pt x="412470" y="360718"/>
                  </a:moveTo>
                  <a:lnTo>
                    <a:pt x="402031" y="321640"/>
                  </a:lnTo>
                  <a:lnTo>
                    <a:pt x="374434" y="293154"/>
                  </a:lnTo>
                  <a:lnTo>
                    <a:pt x="317855" y="266966"/>
                  </a:lnTo>
                  <a:lnTo>
                    <a:pt x="250228" y="249542"/>
                  </a:lnTo>
                  <a:lnTo>
                    <a:pt x="177304" y="234454"/>
                  </a:lnTo>
                  <a:lnTo>
                    <a:pt x="142633" y="226415"/>
                  </a:lnTo>
                  <a:lnTo>
                    <a:pt x="80937" y="205841"/>
                  </a:lnTo>
                  <a:lnTo>
                    <a:pt x="47282" y="184746"/>
                  </a:lnTo>
                  <a:lnTo>
                    <a:pt x="25590" y="147167"/>
                  </a:lnTo>
                  <a:lnTo>
                    <a:pt x="24676" y="135737"/>
                  </a:lnTo>
                  <a:lnTo>
                    <a:pt x="27990" y="114490"/>
                  </a:lnTo>
                  <a:lnTo>
                    <a:pt x="52844" y="73520"/>
                  </a:lnTo>
                  <a:lnTo>
                    <a:pt x="96215" y="41529"/>
                  </a:lnTo>
                  <a:lnTo>
                    <a:pt x="167411" y="18935"/>
                  </a:lnTo>
                  <a:lnTo>
                    <a:pt x="217030" y="15214"/>
                  </a:lnTo>
                  <a:lnTo>
                    <a:pt x="269849" y="19227"/>
                  </a:lnTo>
                  <a:lnTo>
                    <a:pt x="317322" y="30937"/>
                  </a:lnTo>
                  <a:lnTo>
                    <a:pt x="357911" y="49784"/>
                  </a:lnTo>
                  <a:lnTo>
                    <a:pt x="390118" y="75247"/>
                  </a:lnTo>
                  <a:lnTo>
                    <a:pt x="391350" y="76644"/>
                  </a:lnTo>
                  <a:lnTo>
                    <a:pt x="393560" y="77647"/>
                  </a:lnTo>
                  <a:lnTo>
                    <a:pt x="399376" y="77647"/>
                  </a:lnTo>
                  <a:lnTo>
                    <a:pt x="402602" y="74269"/>
                  </a:lnTo>
                  <a:lnTo>
                    <a:pt x="402602" y="68237"/>
                  </a:lnTo>
                  <a:lnTo>
                    <a:pt x="365937" y="37274"/>
                  </a:lnTo>
                  <a:lnTo>
                    <a:pt x="322834" y="17030"/>
                  </a:lnTo>
                  <a:lnTo>
                    <a:pt x="272669" y="4457"/>
                  </a:lnTo>
                  <a:lnTo>
                    <a:pt x="217030" y="139"/>
                  </a:lnTo>
                  <a:lnTo>
                    <a:pt x="164782" y="4114"/>
                  </a:lnTo>
                  <a:lnTo>
                    <a:pt x="122466" y="14338"/>
                  </a:lnTo>
                  <a:lnTo>
                    <a:pt x="65024" y="43268"/>
                  </a:lnTo>
                  <a:lnTo>
                    <a:pt x="24574" y="86436"/>
                  </a:lnTo>
                  <a:lnTo>
                    <a:pt x="10248" y="135737"/>
                  </a:lnTo>
                  <a:lnTo>
                    <a:pt x="11404" y="149847"/>
                  </a:lnTo>
                  <a:lnTo>
                    <a:pt x="28714" y="186804"/>
                  </a:lnTo>
                  <a:lnTo>
                    <a:pt x="60731" y="212318"/>
                  </a:lnTo>
                  <a:lnTo>
                    <a:pt x="105219" y="231279"/>
                  </a:lnTo>
                  <a:lnTo>
                    <a:pt x="173926" y="249110"/>
                  </a:lnTo>
                  <a:lnTo>
                    <a:pt x="245643" y="263956"/>
                  </a:lnTo>
                  <a:lnTo>
                    <a:pt x="280441" y="271983"/>
                  </a:lnTo>
                  <a:lnTo>
                    <a:pt x="341795" y="292074"/>
                  </a:lnTo>
                  <a:lnTo>
                    <a:pt x="375475" y="312762"/>
                  </a:lnTo>
                  <a:lnTo>
                    <a:pt x="397116" y="349542"/>
                  </a:lnTo>
                  <a:lnTo>
                    <a:pt x="398030" y="360718"/>
                  </a:lnTo>
                  <a:lnTo>
                    <a:pt x="394373" y="385724"/>
                  </a:lnTo>
                  <a:lnTo>
                    <a:pt x="365658" y="429768"/>
                  </a:lnTo>
                  <a:lnTo>
                    <a:pt x="312788" y="462330"/>
                  </a:lnTo>
                  <a:lnTo>
                    <a:pt x="246824" y="479298"/>
                  </a:lnTo>
                  <a:lnTo>
                    <a:pt x="211366" y="481520"/>
                  </a:lnTo>
                  <a:lnTo>
                    <a:pt x="154825" y="477393"/>
                  </a:lnTo>
                  <a:lnTo>
                    <a:pt x="101892" y="465277"/>
                  </a:lnTo>
                  <a:lnTo>
                    <a:pt x="53797" y="445554"/>
                  </a:lnTo>
                  <a:lnTo>
                    <a:pt x="11772" y="418630"/>
                  </a:lnTo>
                  <a:lnTo>
                    <a:pt x="10591" y="417652"/>
                  </a:lnTo>
                  <a:lnTo>
                    <a:pt x="8724" y="416953"/>
                  </a:lnTo>
                  <a:lnTo>
                    <a:pt x="3251" y="416953"/>
                  </a:lnTo>
                  <a:lnTo>
                    <a:pt x="0" y="420344"/>
                  </a:lnTo>
                  <a:lnTo>
                    <a:pt x="0" y="426758"/>
                  </a:lnTo>
                  <a:lnTo>
                    <a:pt x="47040" y="458863"/>
                  </a:lnTo>
                  <a:lnTo>
                    <a:pt x="97294" y="479552"/>
                  </a:lnTo>
                  <a:lnTo>
                    <a:pt x="152501" y="492264"/>
                  </a:lnTo>
                  <a:lnTo>
                    <a:pt x="211366" y="496595"/>
                  </a:lnTo>
                  <a:lnTo>
                    <a:pt x="248704" y="494220"/>
                  </a:lnTo>
                  <a:lnTo>
                    <a:pt x="318376" y="476211"/>
                  </a:lnTo>
                  <a:lnTo>
                    <a:pt x="375780" y="440410"/>
                  </a:lnTo>
                  <a:lnTo>
                    <a:pt x="408266" y="389559"/>
                  </a:lnTo>
                  <a:lnTo>
                    <a:pt x="412470" y="360718"/>
                  </a:lnTo>
                  <a:close/>
                </a:path>
                <a:path w="846455" h="497204">
                  <a:moveTo>
                    <a:pt x="846162" y="5905"/>
                  </a:moveTo>
                  <a:lnTo>
                    <a:pt x="843394" y="1231"/>
                  </a:lnTo>
                  <a:lnTo>
                    <a:pt x="841273" y="0"/>
                  </a:lnTo>
                  <a:lnTo>
                    <a:pt x="838441" y="38"/>
                  </a:lnTo>
                  <a:lnTo>
                    <a:pt x="447852" y="76"/>
                  </a:lnTo>
                  <a:lnTo>
                    <a:pt x="445719" y="1206"/>
                  </a:lnTo>
                  <a:lnTo>
                    <a:pt x="442937" y="5905"/>
                  </a:lnTo>
                  <a:lnTo>
                    <a:pt x="442937" y="9232"/>
                  </a:lnTo>
                  <a:lnTo>
                    <a:pt x="445719" y="13931"/>
                  </a:lnTo>
                  <a:lnTo>
                    <a:pt x="447954" y="14935"/>
                  </a:lnTo>
                  <a:lnTo>
                    <a:pt x="450659" y="15100"/>
                  </a:lnTo>
                  <a:lnTo>
                    <a:pt x="637336" y="15100"/>
                  </a:lnTo>
                  <a:lnTo>
                    <a:pt x="637273" y="491896"/>
                  </a:lnTo>
                  <a:lnTo>
                    <a:pt x="638530" y="494334"/>
                  </a:lnTo>
                  <a:lnTo>
                    <a:pt x="641946" y="496354"/>
                  </a:lnTo>
                  <a:lnTo>
                    <a:pt x="643255" y="496697"/>
                  </a:lnTo>
                  <a:lnTo>
                    <a:pt x="645858" y="496697"/>
                  </a:lnTo>
                  <a:lnTo>
                    <a:pt x="647153" y="496354"/>
                  </a:lnTo>
                  <a:lnTo>
                    <a:pt x="650582" y="494347"/>
                  </a:lnTo>
                  <a:lnTo>
                    <a:pt x="651852" y="491896"/>
                  </a:lnTo>
                  <a:lnTo>
                    <a:pt x="651776" y="15100"/>
                  </a:lnTo>
                  <a:lnTo>
                    <a:pt x="838403" y="15100"/>
                  </a:lnTo>
                  <a:lnTo>
                    <a:pt x="841121" y="15328"/>
                  </a:lnTo>
                  <a:lnTo>
                    <a:pt x="843381" y="13957"/>
                  </a:lnTo>
                  <a:lnTo>
                    <a:pt x="846162" y="9232"/>
                  </a:lnTo>
                  <a:lnTo>
                    <a:pt x="846162" y="5905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46"/>
            <p:cNvSpPr/>
            <p:nvPr/>
          </p:nvSpPr>
          <p:spPr>
            <a:xfrm>
              <a:off x="16836104" y="4776305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408" y="0"/>
                  </a:moveTo>
                  <a:lnTo>
                    <a:pt x="330419" y="0"/>
                  </a:lnTo>
                  <a:lnTo>
                    <a:pt x="3245" y="0"/>
                  </a:lnTo>
                  <a:lnTo>
                    <a:pt x="0" y="3382"/>
                  </a:lnTo>
                  <a:lnTo>
                    <a:pt x="0" y="11695"/>
                  </a:lnTo>
                  <a:lnTo>
                    <a:pt x="3245" y="15078"/>
                  </a:lnTo>
                  <a:lnTo>
                    <a:pt x="334408" y="15078"/>
                  </a:lnTo>
                  <a:lnTo>
                    <a:pt x="337654" y="11695"/>
                  </a:lnTo>
                  <a:lnTo>
                    <a:pt x="337654" y="3382"/>
                  </a:lnTo>
                  <a:lnTo>
                    <a:pt x="334408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47"/>
            <p:cNvSpPr/>
            <p:nvPr/>
          </p:nvSpPr>
          <p:spPr>
            <a:xfrm>
              <a:off x="16836104" y="4776305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408" y="0"/>
                  </a:moveTo>
                  <a:lnTo>
                    <a:pt x="330419" y="0"/>
                  </a:lnTo>
                  <a:lnTo>
                    <a:pt x="3245" y="0"/>
                  </a:lnTo>
                  <a:lnTo>
                    <a:pt x="0" y="3382"/>
                  </a:lnTo>
                  <a:lnTo>
                    <a:pt x="0" y="11695"/>
                  </a:lnTo>
                  <a:lnTo>
                    <a:pt x="3245" y="15078"/>
                  </a:lnTo>
                  <a:lnTo>
                    <a:pt x="334408" y="15078"/>
                  </a:lnTo>
                  <a:lnTo>
                    <a:pt x="337654" y="11695"/>
                  </a:lnTo>
                  <a:lnTo>
                    <a:pt x="337654" y="3382"/>
                  </a:lnTo>
                  <a:lnTo>
                    <a:pt x="334408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8" name="object 48"/>
            <p:cNvSpPr/>
            <p:nvPr/>
          </p:nvSpPr>
          <p:spPr>
            <a:xfrm>
              <a:off x="16836132" y="4535623"/>
              <a:ext cx="305435" cy="15240"/>
            </a:xfrm>
            <a:custGeom>
              <a:avLst/>
              <a:gdLst/>
              <a:ahLst/>
              <a:cxnLst/>
              <a:rect l="l" t="t" r="r" b="b"/>
              <a:pathLst>
                <a:path w="305434" h="15239">
                  <a:moveTo>
                    <a:pt x="302053" y="0"/>
                  </a:moveTo>
                  <a:lnTo>
                    <a:pt x="3235" y="0"/>
                  </a:lnTo>
                  <a:lnTo>
                    <a:pt x="0" y="3382"/>
                  </a:lnTo>
                  <a:lnTo>
                    <a:pt x="0" y="11695"/>
                  </a:lnTo>
                  <a:lnTo>
                    <a:pt x="3235" y="15078"/>
                  </a:lnTo>
                  <a:lnTo>
                    <a:pt x="7203" y="15078"/>
                  </a:lnTo>
                  <a:lnTo>
                    <a:pt x="302053" y="15078"/>
                  </a:lnTo>
                  <a:lnTo>
                    <a:pt x="305289" y="11695"/>
                  </a:lnTo>
                  <a:lnTo>
                    <a:pt x="305289" y="3382"/>
                  </a:lnTo>
                  <a:lnTo>
                    <a:pt x="302053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9" name="object 49"/>
            <p:cNvSpPr/>
            <p:nvPr/>
          </p:nvSpPr>
          <p:spPr>
            <a:xfrm>
              <a:off x="16836132" y="4535623"/>
              <a:ext cx="305435" cy="15240"/>
            </a:xfrm>
            <a:custGeom>
              <a:avLst/>
              <a:gdLst/>
              <a:ahLst/>
              <a:cxnLst/>
              <a:rect l="l" t="t" r="r" b="b"/>
              <a:pathLst>
                <a:path w="305434" h="15239">
                  <a:moveTo>
                    <a:pt x="302053" y="0"/>
                  </a:moveTo>
                  <a:lnTo>
                    <a:pt x="3235" y="0"/>
                  </a:lnTo>
                  <a:lnTo>
                    <a:pt x="0" y="3382"/>
                  </a:lnTo>
                  <a:lnTo>
                    <a:pt x="0" y="11695"/>
                  </a:lnTo>
                  <a:lnTo>
                    <a:pt x="3235" y="15078"/>
                  </a:lnTo>
                  <a:lnTo>
                    <a:pt x="7203" y="15078"/>
                  </a:lnTo>
                  <a:lnTo>
                    <a:pt x="302053" y="15078"/>
                  </a:lnTo>
                  <a:lnTo>
                    <a:pt x="305289" y="11695"/>
                  </a:lnTo>
                  <a:lnTo>
                    <a:pt x="305289" y="3382"/>
                  </a:lnTo>
                  <a:lnTo>
                    <a:pt x="302053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0" name="object 50"/>
            <p:cNvSpPr/>
            <p:nvPr/>
          </p:nvSpPr>
          <p:spPr>
            <a:xfrm>
              <a:off x="16836135" y="4294926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377" y="0"/>
                  </a:moveTo>
                  <a:lnTo>
                    <a:pt x="330387" y="0"/>
                  </a:lnTo>
                  <a:lnTo>
                    <a:pt x="3225" y="0"/>
                  </a:lnTo>
                  <a:lnTo>
                    <a:pt x="0" y="3382"/>
                  </a:lnTo>
                  <a:lnTo>
                    <a:pt x="0" y="11706"/>
                  </a:lnTo>
                  <a:lnTo>
                    <a:pt x="3225" y="15088"/>
                  </a:lnTo>
                  <a:lnTo>
                    <a:pt x="334377" y="15088"/>
                  </a:lnTo>
                  <a:lnTo>
                    <a:pt x="337623" y="11706"/>
                  </a:lnTo>
                  <a:lnTo>
                    <a:pt x="337623" y="3382"/>
                  </a:lnTo>
                  <a:lnTo>
                    <a:pt x="334377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1" name="object 51"/>
            <p:cNvSpPr/>
            <p:nvPr/>
          </p:nvSpPr>
          <p:spPr>
            <a:xfrm>
              <a:off x="16836135" y="4294926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377" y="0"/>
                  </a:moveTo>
                  <a:lnTo>
                    <a:pt x="330387" y="0"/>
                  </a:lnTo>
                  <a:lnTo>
                    <a:pt x="3225" y="0"/>
                  </a:lnTo>
                  <a:lnTo>
                    <a:pt x="0" y="3382"/>
                  </a:lnTo>
                  <a:lnTo>
                    <a:pt x="0" y="11706"/>
                  </a:lnTo>
                  <a:lnTo>
                    <a:pt x="3225" y="15088"/>
                  </a:lnTo>
                  <a:lnTo>
                    <a:pt x="334377" y="15088"/>
                  </a:lnTo>
                  <a:lnTo>
                    <a:pt x="337623" y="11706"/>
                  </a:lnTo>
                  <a:lnTo>
                    <a:pt x="337623" y="3382"/>
                  </a:lnTo>
                  <a:lnTo>
                    <a:pt x="334377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2" name="object 52"/>
            <p:cNvSpPr/>
            <p:nvPr/>
          </p:nvSpPr>
          <p:spPr>
            <a:xfrm>
              <a:off x="17255496" y="4294852"/>
              <a:ext cx="370205" cy="497205"/>
            </a:xfrm>
            <a:custGeom>
              <a:avLst/>
              <a:gdLst/>
              <a:ahLst/>
              <a:cxnLst/>
              <a:rect l="l" t="t" r="r" b="b"/>
              <a:pathLst>
                <a:path w="370205" h="497204">
                  <a:moveTo>
                    <a:pt x="211504" y="271834"/>
                  </a:moveTo>
                  <a:lnTo>
                    <a:pt x="193282" y="271834"/>
                  </a:lnTo>
                  <a:lnTo>
                    <a:pt x="356931" y="493461"/>
                  </a:lnTo>
                  <a:lnTo>
                    <a:pt x="358177" y="495283"/>
                  </a:lnTo>
                  <a:lnTo>
                    <a:pt x="360669" y="496634"/>
                  </a:lnTo>
                  <a:lnTo>
                    <a:pt x="366805" y="496634"/>
                  </a:lnTo>
                  <a:lnTo>
                    <a:pt x="370051" y="493241"/>
                  </a:lnTo>
                  <a:lnTo>
                    <a:pt x="370051" y="487524"/>
                  </a:lnTo>
                  <a:lnTo>
                    <a:pt x="369350" y="485503"/>
                  </a:lnTo>
                  <a:lnTo>
                    <a:pt x="368439" y="484341"/>
                  </a:lnTo>
                  <a:lnTo>
                    <a:pt x="211504" y="271834"/>
                  </a:lnTo>
                  <a:close/>
                </a:path>
                <a:path w="370205" h="497204">
                  <a:moveTo>
                    <a:pt x="168822" y="0"/>
                  </a:moveTo>
                  <a:lnTo>
                    <a:pt x="3245" y="0"/>
                  </a:lnTo>
                  <a:lnTo>
                    <a:pt x="0" y="3382"/>
                  </a:lnTo>
                  <a:lnTo>
                    <a:pt x="0" y="9057"/>
                  </a:lnTo>
                  <a:lnTo>
                    <a:pt x="649" y="10994"/>
                  </a:lnTo>
                  <a:lnTo>
                    <a:pt x="182570" y="257301"/>
                  </a:lnTo>
                  <a:lnTo>
                    <a:pt x="177868" y="257625"/>
                  </a:lnTo>
                  <a:lnTo>
                    <a:pt x="173157" y="257887"/>
                  </a:lnTo>
                  <a:lnTo>
                    <a:pt x="3245" y="257887"/>
                  </a:lnTo>
                  <a:lnTo>
                    <a:pt x="0" y="261269"/>
                  </a:lnTo>
                  <a:lnTo>
                    <a:pt x="30" y="493241"/>
                  </a:lnTo>
                  <a:lnTo>
                    <a:pt x="3245" y="496602"/>
                  </a:lnTo>
                  <a:lnTo>
                    <a:pt x="11224" y="496602"/>
                  </a:lnTo>
                  <a:lnTo>
                    <a:pt x="14440" y="493241"/>
                  </a:lnTo>
                  <a:lnTo>
                    <a:pt x="14470" y="272965"/>
                  </a:lnTo>
                  <a:lnTo>
                    <a:pt x="176863" y="272965"/>
                  </a:lnTo>
                  <a:lnTo>
                    <a:pt x="185083" y="272578"/>
                  </a:lnTo>
                  <a:lnTo>
                    <a:pt x="193282" y="271834"/>
                  </a:lnTo>
                  <a:lnTo>
                    <a:pt x="211504" y="271834"/>
                  </a:lnTo>
                  <a:lnTo>
                    <a:pt x="209710" y="269405"/>
                  </a:lnTo>
                  <a:lnTo>
                    <a:pt x="228837" y="265660"/>
                  </a:lnTo>
                  <a:lnTo>
                    <a:pt x="246539" y="260596"/>
                  </a:lnTo>
                  <a:lnTo>
                    <a:pt x="258890" y="255751"/>
                  </a:lnTo>
                  <a:lnTo>
                    <a:pt x="199648" y="255751"/>
                  </a:lnTo>
                  <a:lnTo>
                    <a:pt x="21915" y="15067"/>
                  </a:lnTo>
                  <a:lnTo>
                    <a:pt x="253438" y="15067"/>
                  </a:lnTo>
                  <a:lnTo>
                    <a:pt x="247625" y="12408"/>
                  </a:lnTo>
                  <a:lnTo>
                    <a:pt x="217742" y="4522"/>
                  </a:lnTo>
                  <a:lnTo>
                    <a:pt x="190544" y="882"/>
                  </a:lnTo>
                  <a:lnTo>
                    <a:pt x="168822" y="0"/>
                  </a:lnTo>
                  <a:close/>
                </a:path>
                <a:path w="370205" h="497204">
                  <a:moveTo>
                    <a:pt x="253438" y="15067"/>
                  </a:moveTo>
                  <a:lnTo>
                    <a:pt x="168822" y="15067"/>
                  </a:lnTo>
                  <a:lnTo>
                    <a:pt x="189235" y="15884"/>
                  </a:lnTo>
                  <a:lnTo>
                    <a:pt x="214727" y="19250"/>
                  </a:lnTo>
                  <a:lnTo>
                    <a:pt x="270284" y="39140"/>
                  </a:lnTo>
                  <a:lnTo>
                    <a:pt x="310084" y="78921"/>
                  </a:lnTo>
                  <a:lnTo>
                    <a:pt x="323183" y="136152"/>
                  </a:lnTo>
                  <a:lnTo>
                    <a:pt x="319922" y="167089"/>
                  </a:lnTo>
                  <a:lnTo>
                    <a:pt x="293547" y="215592"/>
                  </a:lnTo>
                  <a:lnTo>
                    <a:pt x="255122" y="241266"/>
                  </a:lnTo>
                  <a:lnTo>
                    <a:pt x="199648" y="255751"/>
                  </a:lnTo>
                  <a:lnTo>
                    <a:pt x="258890" y="255751"/>
                  </a:lnTo>
                  <a:lnTo>
                    <a:pt x="298432" y="231115"/>
                  </a:lnTo>
                  <a:lnTo>
                    <a:pt x="332081" y="177130"/>
                  </a:lnTo>
                  <a:lnTo>
                    <a:pt x="337623" y="136152"/>
                  </a:lnTo>
                  <a:lnTo>
                    <a:pt x="332076" y="95201"/>
                  </a:lnTo>
                  <a:lnTo>
                    <a:pt x="317813" y="64034"/>
                  </a:lnTo>
                  <a:lnTo>
                    <a:pt x="298401" y="41396"/>
                  </a:lnTo>
                  <a:lnTo>
                    <a:pt x="277405" y="26030"/>
                  </a:lnTo>
                  <a:lnTo>
                    <a:pt x="253438" y="1506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3" name="object 53"/>
            <p:cNvSpPr/>
            <p:nvPr/>
          </p:nvSpPr>
          <p:spPr>
            <a:xfrm>
              <a:off x="17255496" y="4294852"/>
              <a:ext cx="370205" cy="497205"/>
            </a:xfrm>
            <a:custGeom>
              <a:avLst/>
              <a:gdLst/>
              <a:ahLst/>
              <a:cxnLst/>
              <a:rect l="l" t="t" r="r" b="b"/>
              <a:pathLst>
                <a:path w="370205" h="497204">
                  <a:moveTo>
                    <a:pt x="211504" y="271834"/>
                  </a:moveTo>
                  <a:lnTo>
                    <a:pt x="193282" y="271834"/>
                  </a:lnTo>
                  <a:lnTo>
                    <a:pt x="356931" y="493461"/>
                  </a:lnTo>
                  <a:lnTo>
                    <a:pt x="358177" y="495283"/>
                  </a:lnTo>
                  <a:lnTo>
                    <a:pt x="360669" y="496634"/>
                  </a:lnTo>
                  <a:lnTo>
                    <a:pt x="366805" y="496634"/>
                  </a:lnTo>
                  <a:lnTo>
                    <a:pt x="370051" y="493241"/>
                  </a:lnTo>
                  <a:lnTo>
                    <a:pt x="370051" y="487524"/>
                  </a:lnTo>
                  <a:lnTo>
                    <a:pt x="369350" y="485503"/>
                  </a:lnTo>
                  <a:lnTo>
                    <a:pt x="368439" y="484341"/>
                  </a:lnTo>
                  <a:lnTo>
                    <a:pt x="211504" y="271834"/>
                  </a:lnTo>
                  <a:close/>
                </a:path>
                <a:path w="370205" h="497204">
                  <a:moveTo>
                    <a:pt x="168822" y="0"/>
                  </a:moveTo>
                  <a:lnTo>
                    <a:pt x="3245" y="0"/>
                  </a:lnTo>
                  <a:lnTo>
                    <a:pt x="0" y="3382"/>
                  </a:lnTo>
                  <a:lnTo>
                    <a:pt x="0" y="9057"/>
                  </a:lnTo>
                  <a:lnTo>
                    <a:pt x="649" y="10994"/>
                  </a:lnTo>
                  <a:lnTo>
                    <a:pt x="182570" y="257301"/>
                  </a:lnTo>
                  <a:lnTo>
                    <a:pt x="177868" y="257625"/>
                  </a:lnTo>
                  <a:lnTo>
                    <a:pt x="173157" y="257887"/>
                  </a:lnTo>
                  <a:lnTo>
                    <a:pt x="3245" y="257887"/>
                  </a:lnTo>
                  <a:lnTo>
                    <a:pt x="0" y="261269"/>
                  </a:lnTo>
                  <a:lnTo>
                    <a:pt x="30" y="493241"/>
                  </a:lnTo>
                  <a:lnTo>
                    <a:pt x="3245" y="496602"/>
                  </a:lnTo>
                  <a:lnTo>
                    <a:pt x="11224" y="496602"/>
                  </a:lnTo>
                  <a:lnTo>
                    <a:pt x="14440" y="493241"/>
                  </a:lnTo>
                  <a:lnTo>
                    <a:pt x="14470" y="272965"/>
                  </a:lnTo>
                  <a:lnTo>
                    <a:pt x="176863" y="272965"/>
                  </a:lnTo>
                  <a:lnTo>
                    <a:pt x="185083" y="272578"/>
                  </a:lnTo>
                  <a:lnTo>
                    <a:pt x="193282" y="271834"/>
                  </a:lnTo>
                  <a:lnTo>
                    <a:pt x="211504" y="271834"/>
                  </a:lnTo>
                  <a:lnTo>
                    <a:pt x="209710" y="269405"/>
                  </a:lnTo>
                  <a:lnTo>
                    <a:pt x="228837" y="265660"/>
                  </a:lnTo>
                  <a:lnTo>
                    <a:pt x="246539" y="260596"/>
                  </a:lnTo>
                  <a:lnTo>
                    <a:pt x="258890" y="255751"/>
                  </a:lnTo>
                  <a:lnTo>
                    <a:pt x="199648" y="255751"/>
                  </a:lnTo>
                  <a:lnTo>
                    <a:pt x="21915" y="15067"/>
                  </a:lnTo>
                  <a:lnTo>
                    <a:pt x="253438" y="15067"/>
                  </a:lnTo>
                  <a:lnTo>
                    <a:pt x="247625" y="12408"/>
                  </a:lnTo>
                  <a:lnTo>
                    <a:pt x="217742" y="4522"/>
                  </a:lnTo>
                  <a:lnTo>
                    <a:pt x="190544" y="882"/>
                  </a:lnTo>
                  <a:lnTo>
                    <a:pt x="168822" y="0"/>
                  </a:lnTo>
                  <a:close/>
                </a:path>
                <a:path w="370205" h="497204">
                  <a:moveTo>
                    <a:pt x="253438" y="15067"/>
                  </a:moveTo>
                  <a:lnTo>
                    <a:pt x="168822" y="15067"/>
                  </a:lnTo>
                  <a:lnTo>
                    <a:pt x="189235" y="15884"/>
                  </a:lnTo>
                  <a:lnTo>
                    <a:pt x="214727" y="19250"/>
                  </a:lnTo>
                  <a:lnTo>
                    <a:pt x="270284" y="39140"/>
                  </a:lnTo>
                  <a:lnTo>
                    <a:pt x="310084" y="78921"/>
                  </a:lnTo>
                  <a:lnTo>
                    <a:pt x="323183" y="136152"/>
                  </a:lnTo>
                  <a:lnTo>
                    <a:pt x="319922" y="167089"/>
                  </a:lnTo>
                  <a:lnTo>
                    <a:pt x="293547" y="215592"/>
                  </a:lnTo>
                  <a:lnTo>
                    <a:pt x="255122" y="241266"/>
                  </a:lnTo>
                  <a:lnTo>
                    <a:pt x="199648" y="255751"/>
                  </a:lnTo>
                  <a:lnTo>
                    <a:pt x="258890" y="255751"/>
                  </a:lnTo>
                  <a:lnTo>
                    <a:pt x="298432" y="231115"/>
                  </a:lnTo>
                  <a:lnTo>
                    <a:pt x="332081" y="177130"/>
                  </a:lnTo>
                  <a:lnTo>
                    <a:pt x="337623" y="136152"/>
                  </a:lnTo>
                  <a:lnTo>
                    <a:pt x="332076" y="95201"/>
                  </a:lnTo>
                  <a:lnTo>
                    <a:pt x="317813" y="64034"/>
                  </a:lnTo>
                  <a:lnTo>
                    <a:pt x="298401" y="41396"/>
                  </a:lnTo>
                  <a:lnTo>
                    <a:pt x="277405" y="26030"/>
                  </a:lnTo>
                  <a:lnTo>
                    <a:pt x="253438" y="15067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4" name="object 54"/>
            <p:cNvSpPr/>
            <p:nvPr/>
          </p:nvSpPr>
          <p:spPr>
            <a:xfrm>
              <a:off x="17682183" y="4535623"/>
              <a:ext cx="305435" cy="15240"/>
            </a:xfrm>
            <a:custGeom>
              <a:avLst/>
              <a:gdLst/>
              <a:ahLst/>
              <a:cxnLst/>
              <a:rect l="l" t="t" r="r" b="b"/>
              <a:pathLst>
                <a:path w="305434" h="15239">
                  <a:moveTo>
                    <a:pt x="302074" y="0"/>
                  </a:moveTo>
                  <a:lnTo>
                    <a:pt x="3245" y="0"/>
                  </a:lnTo>
                  <a:lnTo>
                    <a:pt x="0" y="3382"/>
                  </a:lnTo>
                  <a:lnTo>
                    <a:pt x="0" y="11695"/>
                  </a:lnTo>
                  <a:lnTo>
                    <a:pt x="3245" y="15078"/>
                  </a:lnTo>
                  <a:lnTo>
                    <a:pt x="7235" y="15078"/>
                  </a:lnTo>
                  <a:lnTo>
                    <a:pt x="302074" y="15078"/>
                  </a:lnTo>
                  <a:lnTo>
                    <a:pt x="305320" y="11695"/>
                  </a:lnTo>
                  <a:lnTo>
                    <a:pt x="305320" y="3382"/>
                  </a:lnTo>
                  <a:lnTo>
                    <a:pt x="30207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5" name="object 55"/>
            <p:cNvSpPr/>
            <p:nvPr/>
          </p:nvSpPr>
          <p:spPr>
            <a:xfrm>
              <a:off x="17682183" y="4535623"/>
              <a:ext cx="305435" cy="15240"/>
            </a:xfrm>
            <a:custGeom>
              <a:avLst/>
              <a:gdLst/>
              <a:ahLst/>
              <a:cxnLst/>
              <a:rect l="l" t="t" r="r" b="b"/>
              <a:pathLst>
                <a:path w="305434" h="15239">
                  <a:moveTo>
                    <a:pt x="302074" y="0"/>
                  </a:moveTo>
                  <a:lnTo>
                    <a:pt x="3245" y="0"/>
                  </a:lnTo>
                  <a:lnTo>
                    <a:pt x="0" y="3382"/>
                  </a:lnTo>
                  <a:lnTo>
                    <a:pt x="0" y="11695"/>
                  </a:lnTo>
                  <a:lnTo>
                    <a:pt x="3245" y="15078"/>
                  </a:lnTo>
                  <a:lnTo>
                    <a:pt x="7235" y="15078"/>
                  </a:lnTo>
                  <a:lnTo>
                    <a:pt x="302074" y="15078"/>
                  </a:lnTo>
                  <a:lnTo>
                    <a:pt x="305320" y="11695"/>
                  </a:lnTo>
                  <a:lnTo>
                    <a:pt x="305320" y="3382"/>
                  </a:lnTo>
                  <a:lnTo>
                    <a:pt x="302074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6" name="object 56"/>
            <p:cNvSpPr/>
            <p:nvPr/>
          </p:nvSpPr>
          <p:spPr>
            <a:xfrm>
              <a:off x="17682183" y="4294925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377" y="0"/>
                  </a:moveTo>
                  <a:lnTo>
                    <a:pt x="3245" y="0"/>
                  </a:lnTo>
                  <a:lnTo>
                    <a:pt x="0" y="3382"/>
                  </a:lnTo>
                  <a:lnTo>
                    <a:pt x="0" y="11706"/>
                  </a:lnTo>
                  <a:lnTo>
                    <a:pt x="3245" y="15088"/>
                  </a:lnTo>
                  <a:lnTo>
                    <a:pt x="7235" y="15088"/>
                  </a:lnTo>
                  <a:lnTo>
                    <a:pt x="334377" y="15088"/>
                  </a:lnTo>
                  <a:lnTo>
                    <a:pt x="337623" y="11706"/>
                  </a:lnTo>
                  <a:lnTo>
                    <a:pt x="337623" y="3382"/>
                  </a:lnTo>
                  <a:lnTo>
                    <a:pt x="334377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7" name="object 57"/>
            <p:cNvSpPr/>
            <p:nvPr/>
          </p:nvSpPr>
          <p:spPr>
            <a:xfrm>
              <a:off x="17682183" y="4294925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377" y="0"/>
                  </a:moveTo>
                  <a:lnTo>
                    <a:pt x="3245" y="0"/>
                  </a:lnTo>
                  <a:lnTo>
                    <a:pt x="0" y="3382"/>
                  </a:lnTo>
                  <a:lnTo>
                    <a:pt x="0" y="11706"/>
                  </a:lnTo>
                  <a:lnTo>
                    <a:pt x="3245" y="15088"/>
                  </a:lnTo>
                  <a:lnTo>
                    <a:pt x="7235" y="15088"/>
                  </a:lnTo>
                  <a:lnTo>
                    <a:pt x="334377" y="15088"/>
                  </a:lnTo>
                  <a:lnTo>
                    <a:pt x="337623" y="11706"/>
                  </a:lnTo>
                  <a:lnTo>
                    <a:pt x="337623" y="3382"/>
                  </a:lnTo>
                  <a:lnTo>
                    <a:pt x="334377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8" name="object 58"/>
            <p:cNvSpPr/>
            <p:nvPr/>
          </p:nvSpPr>
          <p:spPr>
            <a:xfrm>
              <a:off x="17682181" y="4776305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377" y="0"/>
                  </a:moveTo>
                  <a:lnTo>
                    <a:pt x="330387" y="0"/>
                  </a:lnTo>
                  <a:lnTo>
                    <a:pt x="3235" y="0"/>
                  </a:lnTo>
                  <a:lnTo>
                    <a:pt x="0" y="3382"/>
                  </a:lnTo>
                  <a:lnTo>
                    <a:pt x="0" y="11695"/>
                  </a:lnTo>
                  <a:lnTo>
                    <a:pt x="3235" y="15078"/>
                  </a:lnTo>
                  <a:lnTo>
                    <a:pt x="334377" y="15078"/>
                  </a:lnTo>
                  <a:lnTo>
                    <a:pt x="337623" y="11695"/>
                  </a:lnTo>
                  <a:lnTo>
                    <a:pt x="337623" y="3382"/>
                  </a:lnTo>
                  <a:lnTo>
                    <a:pt x="334377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9" name="object 59"/>
            <p:cNvSpPr/>
            <p:nvPr/>
          </p:nvSpPr>
          <p:spPr>
            <a:xfrm>
              <a:off x="17682181" y="4776305"/>
              <a:ext cx="337820" cy="15240"/>
            </a:xfrm>
            <a:custGeom>
              <a:avLst/>
              <a:gdLst/>
              <a:ahLst/>
              <a:cxnLst/>
              <a:rect l="l" t="t" r="r" b="b"/>
              <a:pathLst>
                <a:path w="337819" h="15239">
                  <a:moveTo>
                    <a:pt x="334377" y="0"/>
                  </a:moveTo>
                  <a:lnTo>
                    <a:pt x="330387" y="0"/>
                  </a:lnTo>
                  <a:lnTo>
                    <a:pt x="3235" y="0"/>
                  </a:lnTo>
                  <a:lnTo>
                    <a:pt x="0" y="3382"/>
                  </a:lnTo>
                  <a:lnTo>
                    <a:pt x="0" y="11695"/>
                  </a:lnTo>
                  <a:lnTo>
                    <a:pt x="3235" y="15078"/>
                  </a:lnTo>
                  <a:lnTo>
                    <a:pt x="334377" y="15078"/>
                  </a:lnTo>
                  <a:lnTo>
                    <a:pt x="337623" y="11695"/>
                  </a:lnTo>
                  <a:lnTo>
                    <a:pt x="337623" y="3382"/>
                  </a:lnTo>
                  <a:lnTo>
                    <a:pt x="334377" y="0"/>
                  </a:lnTo>
                  <a:close/>
                </a:path>
              </a:pathLst>
            </a:custGeom>
            <a:solidFill>
              <a:srgbClr val="F5F5F5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0" name="object 60"/>
            <p:cNvSpPr/>
            <p:nvPr/>
          </p:nvSpPr>
          <p:spPr>
            <a:xfrm>
              <a:off x="15475369" y="2619935"/>
              <a:ext cx="1929764" cy="445134"/>
            </a:xfrm>
            <a:custGeom>
              <a:avLst/>
              <a:gdLst/>
              <a:ahLst/>
              <a:cxnLst/>
              <a:rect l="l" t="t" r="r" b="b"/>
              <a:pathLst>
                <a:path w="1929765" h="445135">
                  <a:moveTo>
                    <a:pt x="91358" y="444855"/>
                  </a:moveTo>
                  <a:lnTo>
                    <a:pt x="1837881" y="444855"/>
                  </a:lnTo>
                  <a:lnTo>
                    <a:pt x="1873349" y="437647"/>
                  </a:lnTo>
                  <a:lnTo>
                    <a:pt x="1902394" y="418019"/>
                  </a:lnTo>
                  <a:lnTo>
                    <a:pt x="1922020" y="388970"/>
                  </a:lnTo>
                  <a:lnTo>
                    <a:pt x="1929229" y="353497"/>
                  </a:lnTo>
                  <a:lnTo>
                    <a:pt x="1929229" y="91358"/>
                  </a:lnTo>
                  <a:lnTo>
                    <a:pt x="1922020" y="55884"/>
                  </a:lnTo>
                  <a:lnTo>
                    <a:pt x="1902394" y="26835"/>
                  </a:lnTo>
                  <a:lnTo>
                    <a:pt x="1873349" y="7208"/>
                  </a:lnTo>
                  <a:lnTo>
                    <a:pt x="1837881" y="0"/>
                  </a:lnTo>
                  <a:lnTo>
                    <a:pt x="91358" y="0"/>
                  </a:lnTo>
                  <a:lnTo>
                    <a:pt x="55884" y="7208"/>
                  </a:lnTo>
                  <a:lnTo>
                    <a:pt x="26835" y="26835"/>
                  </a:lnTo>
                  <a:lnTo>
                    <a:pt x="7208" y="55884"/>
                  </a:lnTo>
                  <a:lnTo>
                    <a:pt x="0" y="91358"/>
                  </a:lnTo>
                  <a:lnTo>
                    <a:pt x="0" y="353497"/>
                  </a:lnTo>
                  <a:lnTo>
                    <a:pt x="7208" y="388970"/>
                  </a:lnTo>
                  <a:lnTo>
                    <a:pt x="26835" y="418019"/>
                  </a:lnTo>
                  <a:lnTo>
                    <a:pt x="55884" y="437647"/>
                  </a:lnTo>
                  <a:lnTo>
                    <a:pt x="91358" y="444855"/>
                  </a:lnTo>
                  <a:close/>
                </a:path>
              </a:pathLst>
            </a:custGeom>
            <a:ln w="10470">
              <a:solidFill>
                <a:srgbClr val="83706C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1" name="object 61"/>
            <p:cNvSpPr/>
            <p:nvPr/>
          </p:nvSpPr>
          <p:spPr>
            <a:xfrm>
              <a:off x="17579392" y="3170589"/>
              <a:ext cx="755650" cy="1055370"/>
            </a:xfrm>
            <a:custGeom>
              <a:avLst/>
              <a:gdLst/>
              <a:ahLst/>
              <a:cxnLst/>
              <a:rect l="l" t="t" r="r" b="b"/>
              <a:pathLst>
                <a:path w="755650" h="1055370">
                  <a:moveTo>
                    <a:pt x="0" y="0"/>
                  </a:moveTo>
                  <a:lnTo>
                    <a:pt x="0" y="257112"/>
                  </a:lnTo>
                  <a:lnTo>
                    <a:pt x="48118" y="261173"/>
                  </a:lnTo>
                  <a:lnTo>
                    <a:pt x="95395" y="268047"/>
                  </a:lnTo>
                  <a:lnTo>
                    <a:pt x="141743" y="277648"/>
                  </a:lnTo>
                  <a:lnTo>
                    <a:pt x="187077" y="289891"/>
                  </a:lnTo>
                  <a:lnTo>
                    <a:pt x="231313" y="304690"/>
                  </a:lnTo>
                  <a:lnTo>
                    <a:pt x="274365" y="321961"/>
                  </a:lnTo>
                  <a:lnTo>
                    <a:pt x="316149" y="341619"/>
                  </a:lnTo>
                  <a:lnTo>
                    <a:pt x="356577" y="363577"/>
                  </a:lnTo>
                  <a:lnTo>
                    <a:pt x="395566" y="387751"/>
                  </a:lnTo>
                  <a:lnTo>
                    <a:pt x="433031" y="414056"/>
                  </a:lnTo>
                  <a:lnTo>
                    <a:pt x="468885" y="442406"/>
                  </a:lnTo>
                  <a:lnTo>
                    <a:pt x="503043" y="472716"/>
                  </a:lnTo>
                  <a:lnTo>
                    <a:pt x="535422" y="504900"/>
                  </a:lnTo>
                  <a:lnTo>
                    <a:pt x="565934" y="538875"/>
                  </a:lnTo>
                  <a:lnTo>
                    <a:pt x="594495" y="574554"/>
                  </a:lnTo>
                  <a:lnTo>
                    <a:pt x="621020" y="611851"/>
                  </a:lnTo>
                  <a:lnTo>
                    <a:pt x="645423" y="650683"/>
                  </a:lnTo>
                  <a:lnTo>
                    <a:pt x="667620" y="690964"/>
                  </a:lnTo>
                  <a:lnTo>
                    <a:pt x="687524" y="732607"/>
                  </a:lnTo>
                  <a:lnTo>
                    <a:pt x="705051" y="775529"/>
                  </a:lnTo>
                  <a:lnTo>
                    <a:pt x="720116" y="819644"/>
                  </a:lnTo>
                  <a:lnTo>
                    <a:pt x="732632" y="864867"/>
                  </a:lnTo>
                  <a:lnTo>
                    <a:pt x="742516" y="911112"/>
                  </a:lnTo>
                  <a:lnTo>
                    <a:pt x="749681" y="958294"/>
                  </a:lnTo>
                  <a:lnTo>
                    <a:pt x="754043" y="1006329"/>
                  </a:lnTo>
                  <a:lnTo>
                    <a:pt x="755516" y="1055130"/>
                  </a:lnTo>
                </a:path>
              </a:pathLst>
            </a:custGeom>
            <a:ln w="523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2" name="object 62"/>
            <p:cNvSpPr/>
            <p:nvPr/>
          </p:nvSpPr>
          <p:spPr>
            <a:xfrm>
              <a:off x="15301003" y="2515223"/>
              <a:ext cx="2279015" cy="912494"/>
            </a:xfrm>
            <a:custGeom>
              <a:avLst/>
              <a:gdLst/>
              <a:ahLst/>
              <a:cxnLst/>
              <a:rect l="l" t="t" r="r" b="b"/>
              <a:pathLst>
                <a:path w="2279015" h="912495">
                  <a:moveTo>
                    <a:pt x="0" y="912474"/>
                  </a:moveTo>
                  <a:lnTo>
                    <a:pt x="0" y="760071"/>
                  </a:lnTo>
                  <a:lnTo>
                    <a:pt x="0" y="456415"/>
                  </a:lnTo>
                  <a:lnTo>
                    <a:pt x="0" y="0"/>
                  </a:lnTo>
                  <a:lnTo>
                    <a:pt x="2278391" y="0"/>
                  </a:lnTo>
                  <a:lnTo>
                    <a:pt x="2278391" y="477357"/>
                  </a:lnTo>
                </a:path>
              </a:pathLst>
            </a:custGeom>
            <a:ln w="523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3" name="object 63"/>
            <p:cNvSpPr/>
            <p:nvPr/>
          </p:nvSpPr>
          <p:spPr>
            <a:xfrm>
              <a:off x="14545483" y="3690810"/>
              <a:ext cx="206375" cy="535305"/>
            </a:xfrm>
            <a:custGeom>
              <a:avLst/>
              <a:gdLst/>
              <a:ahLst/>
              <a:cxnLst/>
              <a:rect l="l" t="t" r="r" b="b"/>
              <a:pathLst>
                <a:path w="206375" h="535304">
                  <a:moveTo>
                    <a:pt x="0" y="534905"/>
                  </a:moveTo>
                  <a:lnTo>
                    <a:pt x="1608" y="483915"/>
                  </a:lnTo>
                  <a:lnTo>
                    <a:pt x="6369" y="433767"/>
                  </a:lnTo>
                  <a:lnTo>
                    <a:pt x="14184" y="384558"/>
                  </a:lnTo>
                  <a:lnTo>
                    <a:pt x="24956" y="336386"/>
                  </a:lnTo>
                  <a:lnTo>
                    <a:pt x="38589" y="289347"/>
                  </a:lnTo>
                  <a:lnTo>
                    <a:pt x="54983" y="243539"/>
                  </a:lnTo>
                  <a:lnTo>
                    <a:pt x="74043" y="199060"/>
                  </a:lnTo>
                  <a:lnTo>
                    <a:pt x="95671" y="156007"/>
                  </a:lnTo>
                  <a:lnTo>
                    <a:pt x="119769" y="114477"/>
                  </a:lnTo>
                  <a:lnTo>
                    <a:pt x="146239" y="74567"/>
                  </a:lnTo>
                  <a:lnTo>
                    <a:pt x="174985" y="36376"/>
                  </a:lnTo>
                  <a:lnTo>
                    <a:pt x="205909" y="0"/>
                  </a:lnTo>
                </a:path>
              </a:pathLst>
            </a:custGeom>
            <a:ln w="523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4" name="object 64"/>
            <p:cNvSpPr/>
            <p:nvPr/>
          </p:nvSpPr>
          <p:spPr>
            <a:xfrm>
              <a:off x="17973897" y="8161184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5">
                  <a:moveTo>
                    <a:pt x="361015" y="0"/>
                  </a:moveTo>
                  <a:lnTo>
                    <a:pt x="357713" y="48920"/>
                  </a:lnTo>
                  <a:lnTo>
                    <a:pt x="348097" y="95860"/>
                  </a:lnTo>
                  <a:lnTo>
                    <a:pt x="332599" y="140387"/>
                  </a:lnTo>
                  <a:lnTo>
                    <a:pt x="311654" y="182068"/>
                  </a:lnTo>
                  <a:lnTo>
                    <a:pt x="285695" y="220469"/>
                  </a:lnTo>
                  <a:lnTo>
                    <a:pt x="255155" y="255155"/>
                  </a:lnTo>
                  <a:lnTo>
                    <a:pt x="220469" y="285695"/>
                  </a:lnTo>
                  <a:lnTo>
                    <a:pt x="182068" y="311654"/>
                  </a:lnTo>
                  <a:lnTo>
                    <a:pt x="140387" y="332599"/>
                  </a:lnTo>
                  <a:lnTo>
                    <a:pt x="95860" y="348097"/>
                  </a:lnTo>
                  <a:lnTo>
                    <a:pt x="48920" y="357713"/>
                  </a:lnTo>
                  <a:lnTo>
                    <a:pt x="0" y="361015"/>
                  </a:lnTo>
                </a:path>
              </a:pathLst>
            </a:custGeom>
            <a:ln w="523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5" name="object 65"/>
            <p:cNvSpPr/>
            <p:nvPr/>
          </p:nvSpPr>
          <p:spPr>
            <a:xfrm>
              <a:off x="14650199" y="2619938"/>
              <a:ext cx="3580129" cy="5797550"/>
            </a:xfrm>
            <a:custGeom>
              <a:avLst/>
              <a:gdLst/>
              <a:ahLst/>
              <a:cxnLst/>
              <a:rect l="l" t="t" r="r" b="b"/>
              <a:pathLst>
                <a:path w="3580130" h="5797550">
                  <a:moveTo>
                    <a:pt x="2885514" y="911291"/>
                  </a:moveTo>
                  <a:lnTo>
                    <a:pt x="2861759" y="906496"/>
                  </a:lnTo>
                  <a:lnTo>
                    <a:pt x="2842362" y="893419"/>
                  </a:lnTo>
                  <a:lnTo>
                    <a:pt x="2829285" y="874021"/>
                  </a:lnTo>
                  <a:lnTo>
                    <a:pt x="2824489" y="850267"/>
                  </a:lnTo>
                  <a:lnTo>
                    <a:pt x="2824489" y="0"/>
                  </a:lnTo>
                  <a:lnTo>
                    <a:pt x="755516" y="0"/>
                  </a:lnTo>
                  <a:lnTo>
                    <a:pt x="755516" y="850267"/>
                  </a:lnTo>
                  <a:lnTo>
                    <a:pt x="750719" y="874021"/>
                  </a:lnTo>
                  <a:lnTo>
                    <a:pt x="737638" y="893419"/>
                  </a:lnTo>
                  <a:lnTo>
                    <a:pt x="718237" y="906496"/>
                  </a:lnTo>
                  <a:lnTo>
                    <a:pt x="694481" y="911291"/>
                  </a:lnTo>
                  <a:lnTo>
                    <a:pt x="646933" y="912893"/>
                  </a:lnTo>
                  <a:lnTo>
                    <a:pt x="600245" y="917631"/>
                  </a:lnTo>
                  <a:lnTo>
                    <a:pt x="554520" y="925401"/>
                  </a:lnTo>
                  <a:lnTo>
                    <a:pt x="509861" y="936099"/>
                  </a:lnTo>
                  <a:lnTo>
                    <a:pt x="466373" y="949622"/>
                  </a:lnTo>
                  <a:lnTo>
                    <a:pt x="424159" y="965868"/>
                  </a:lnTo>
                  <a:lnTo>
                    <a:pt x="383321" y="984731"/>
                  </a:lnTo>
                  <a:lnTo>
                    <a:pt x="343964" y="1006109"/>
                  </a:lnTo>
                  <a:lnTo>
                    <a:pt x="306191" y="1029899"/>
                  </a:lnTo>
                  <a:lnTo>
                    <a:pt x="270105" y="1055997"/>
                  </a:lnTo>
                  <a:lnTo>
                    <a:pt x="235810" y="1084299"/>
                  </a:lnTo>
                  <a:lnTo>
                    <a:pt x="203410" y="1114702"/>
                  </a:lnTo>
                  <a:lnTo>
                    <a:pt x="173006" y="1147104"/>
                  </a:lnTo>
                  <a:lnTo>
                    <a:pt x="144704" y="1181399"/>
                  </a:lnTo>
                  <a:lnTo>
                    <a:pt x="118607" y="1217485"/>
                  </a:lnTo>
                  <a:lnTo>
                    <a:pt x="94817" y="1255259"/>
                  </a:lnTo>
                  <a:lnTo>
                    <a:pt x="73439" y="1294617"/>
                  </a:lnTo>
                  <a:lnTo>
                    <a:pt x="54576" y="1335455"/>
                  </a:lnTo>
                  <a:lnTo>
                    <a:pt x="38331" y="1377670"/>
                  </a:lnTo>
                  <a:lnTo>
                    <a:pt x="24807" y="1421159"/>
                  </a:lnTo>
                  <a:lnTo>
                    <a:pt x="14109" y="1465818"/>
                  </a:lnTo>
                  <a:lnTo>
                    <a:pt x="6339" y="1511544"/>
                  </a:lnTo>
                  <a:lnTo>
                    <a:pt x="1602" y="1558234"/>
                  </a:lnTo>
                  <a:lnTo>
                    <a:pt x="0" y="1605783"/>
                  </a:lnTo>
                  <a:lnTo>
                    <a:pt x="0" y="5541244"/>
                  </a:lnTo>
                  <a:lnTo>
                    <a:pt x="4129" y="5587313"/>
                  </a:lnTo>
                  <a:lnTo>
                    <a:pt x="16034" y="5630673"/>
                  </a:lnTo>
                  <a:lnTo>
                    <a:pt x="34992" y="5670601"/>
                  </a:lnTo>
                  <a:lnTo>
                    <a:pt x="60278" y="5706371"/>
                  </a:lnTo>
                  <a:lnTo>
                    <a:pt x="91168" y="5737262"/>
                  </a:lnTo>
                  <a:lnTo>
                    <a:pt x="126939" y="5762548"/>
                  </a:lnTo>
                  <a:lnTo>
                    <a:pt x="166867" y="5781505"/>
                  </a:lnTo>
                  <a:lnTo>
                    <a:pt x="210227" y="5793411"/>
                  </a:lnTo>
                  <a:lnTo>
                    <a:pt x="256295" y="5797540"/>
                  </a:lnTo>
                  <a:lnTo>
                    <a:pt x="3323699" y="5797540"/>
                  </a:lnTo>
                  <a:lnTo>
                    <a:pt x="3369771" y="5793411"/>
                  </a:lnTo>
                  <a:lnTo>
                    <a:pt x="3413134" y="5781505"/>
                  </a:lnTo>
                  <a:lnTo>
                    <a:pt x="3453063" y="5762548"/>
                  </a:lnTo>
                  <a:lnTo>
                    <a:pt x="3488835" y="5737262"/>
                  </a:lnTo>
                  <a:lnTo>
                    <a:pt x="3519726" y="5706371"/>
                  </a:lnTo>
                  <a:lnTo>
                    <a:pt x="3545013" y="5670601"/>
                  </a:lnTo>
                  <a:lnTo>
                    <a:pt x="3563971" y="5630673"/>
                  </a:lnTo>
                  <a:lnTo>
                    <a:pt x="3575876" y="5587313"/>
                  </a:lnTo>
                  <a:lnTo>
                    <a:pt x="3580006" y="5541244"/>
                  </a:lnTo>
                  <a:lnTo>
                    <a:pt x="3580006" y="1605783"/>
                  </a:lnTo>
                  <a:lnTo>
                    <a:pt x="3578403" y="1558234"/>
                  </a:lnTo>
                  <a:lnTo>
                    <a:pt x="3573666" y="1511544"/>
                  </a:lnTo>
                  <a:lnTo>
                    <a:pt x="3565896" y="1465818"/>
                  </a:lnTo>
                  <a:lnTo>
                    <a:pt x="3555198" y="1421159"/>
                  </a:lnTo>
                  <a:lnTo>
                    <a:pt x="3541674" y="1377670"/>
                  </a:lnTo>
                  <a:lnTo>
                    <a:pt x="3525429" y="1335455"/>
                  </a:lnTo>
                  <a:lnTo>
                    <a:pt x="3506566" y="1294617"/>
                  </a:lnTo>
                  <a:lnTo>
                    <a:pt x="3485188" y="1255259"/>
                  </a:lnTo>
                  <a:lnTo>
                    <a:pt x="3461398" y="1217485"/>
                  </a:lnTo>
                  <a:lnTo>
                    <a:pt x="3435300" y="1181399"/>
                  </a:lnTo>
                  <a:lnTo>
                    <a:pt x="3406998" y="1147104"/>
                  </a:lnTo>
                  <a:lnTo>
                    <a:pt x="3376594" y="1114702"/>
                  </a:lnTo>
                  <a:lnTo>
                    <a:pt x="3344193" y="1084299"/>
                  </a:lnTo>
                  <a:lnTo>
                    <a:pt x="3309898" y="1055997"/>
                  </a:lnTo>
                  <a:lnTo>
                    <a:pt x="3273812" y="1029899"/>
                  </a:lnTo>
                  <a:lnTo>
                    <a:pt x="3236038" y="1006109"/>
                  </a:lnTo>
                  <a:lnTo>
                    <a:pt x="3196680" y="984731"/>
                  </a:lnTo>
                  <a:lnTo>
                    <a:pt x="3155842" y="965868"/>
                  </a:lnTo>
                  <a:lnTo>
                    <a:pt x="3113627" y="949622"/>
                  </a:lnTo>
                  <a:lnTo>
                    <a:pt x="3070138" y="936099"/>
                  </a:lnTo>
                  <a:lnTo>
                    <a:pt x="3025479" y="925401"/>
                  </a:lnTo>
                  <a:lnTo>
                    <a:pt x="2979753" y="917631"/>
                  </a:lnTo>
                  <a:lnTo>
                    <a:pt x="2933063" y="912893"/>
                  </a:lnTo>
                  <a:lnTo>
                    <a:pt x="2885514" y="911291"/>
                  </a:lnTo>
                  <a:close/>
                </a:path>
              </a:pathLst>
            </a:custGeom>
            <a:ln w="20941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6" name="object 66"/>
            <p:cNvSpPr/>
            <p:nvPr/>
          </p:nvSpPr>
          <p:spPr>
            <a:xfrm>
              <a:off x="18334912" y="5076290"/>
              <a:ext cx="0" cy="1838325"/>
            </a:xfrm>
            <a:custGeom>
              <a:avLst/>
              <a:gdLst/>
              <a:ahLst/>
              <a:cxnLst/>
              <a:rect l="l" t="t" r="r" b="b"/>
              <a:pathLst>
                <a:path h="1838325">
                  <a:moveTo>
                    <a:pt x="0" y="0"/>
                  </a:moveTo>
                  <a:lnTo>
                    <a:pt x="0" y="827199"/>
                  </a:lnTo>
                  <a:lnTo>
                    <a:pt x="0" y="1838247"/>
                  </a:lnTo>
                </a:path>
              </a:pathLst>
            </a:custGeom>
            <a:ln w="523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7" name="object 67"/>
            <p:cNvSpPr/>
            <p:nvPr/>
          </p:nvSpPr>
          <p:spPr>
            <a:xfrm>
              <a:off x="14545483" y="5260118"/>
              <a:ext cx="0" cy="816610"/>
            </a:xfrm>
            <a:custGeom>
              <a:avLst/>
              <a:gdLst/>
              <a:ahLst/>
              <a:cxnLst/>
              <a:rect l="l" t="t" r="r" b="b"/>
              <a:pathLst>
                <a:path h="816610">
                  <a:moveTo>
                    <a:pt x="0" y="816331"/>
                  </a:moveTo>
                  <a:lnTo>
                    <a:pt x="0" y="0"/>
                  </a:lnTo>
                </a:path>
              </a:pathLst>
            </a:custGeom>
            <a:ln w="523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8" name="object 68"/>
            <p:cNvSpPr/>
            <p:nvPr/>
          </p:nvSpPr>
          <p:spPr>
            <a:xfrm>
              <a:off x="14545483" y="6399206"/>
              <a:ext cx="0" cy="1762125"/>
            </a:xfrm>
            <a:custGeom>
              <a:avLst/>
              <a:gdLst/>
              <a:ahLst/>
              <a:cxnLst/>
              <a:rect l="l" t="t" r="r" b="b"/>
              <a:pathLst>
                <a:path h="1762125">
                  <a:moveTo>
                    <a:pt x="0" y="1761977"/>
                  </a:moveTo>
                  <a:lnTo>
                    <a:pt x="0" y="1022565"/>
                  </a:lnTo>
                  <a:lnTo>
                    <a:pt x="0" y="0"/>
                  </a:lnTo>
                </a:path>
              </a:pathLst>
            </a:custGeom>
            <a:ln w="523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9" name="object 69"/>
            <p:cNvSpPr/>
            <p:nvPr/>
          </p:nvSpPr>
          <p:spPr>
            <a:xfrm>
              <a:off x="14906495" y="8522193"/>
              <a:ext cx="2192020" cy="0"/>
            </a:xfrm>
            <a:custGeom>
              <a:avLst/>
              <a:gdLst/>
              <a:ahLst/>
              <a:cxnLst/>
              <a:rect l="l" t="t" r="r" b="b"/>
              <a:pathLst>
                <a:path w="2192019">
                  <a:moveTo>
                    <a:pt x="2191870" y="0"/>
                  </a:moveTo>
                  <a:lnTo>
                    <a:pt x="0" y="0"/>
                  </a:lnTo>
                </a:path>
              </a:pathLst>
            </a:custGeom>
            <a:ln w="523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0" name="object 70"/>
            <p:cNvSpPr/>
            <p:nvPr/>
          </p:nvSpPr>
          <p:spPr>
            <a:xfrm>
              <a:off x="18334912" y="7044818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0" y="0"/>
                  </a:moveTo>
                  <a:lnTo>
                    <a:pt x="0" y="628253"/>
                  </a:lnTo>
                </a:path>
              </a:pathLst>
            </a:custGeom>
            <a:ln w="523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1" name="object 71"/>
            <p:cNvSpPr/>
            <p:nvPr/>
          </p:nvSpPr>
          <p:spPr>
            <a:xfrm>
              <a:off x="15138730" y="1948423"/>
              <a:ext cx="2603500" cy="796290"/>
            </a:xfrm>
            <a:custGeom>
              <a:avLst/>
              <a:gdLst/>
              <a:ahLst/>
              <a:cxnLst/>
              <a:rect l="l" t="t" r="r" b="b"/>
              <a:pathLst>
                <a:path w="2603500" h="796289">
                  <a:moveTo>
                    <a:pt x="2404994" y="796101"/>
                  </a:moveTo>
                  <a:lnTo>
                    <a:pt x="197941" y="796101"/>
                  </a:lnTo>
                  <a:lnTo>
                    <a:pt x="152698" y="790849"/>
                  </a:lnTo>
                  <a:lnTo>
                    <a:pt x="111090" y="775902"/>
                  </a:lnTo>
                  <a:lnTo>
                    <a:pt x="74329" y="752472"/>
                  </a:lnTo>
                  <a:lnTo>
                    <a:pt x="43628" y="721771"/>
                  </a:lnTo>
                  <a:lnTo>
                    <a:pt x="20198" y="685010"/>
                  </a:lnTo>
                  <a:lnTo>
                    <a:pt x="5251" y="643402"/>
                  </a:lnTo>
                  <a:lnTo>
                    <a:pt x="0" y="598159"/>
                  </a:lnTo>
                  <a:lnTo>
                    <a:pt x="0" y="197941"/>
                  </a:lnTo>
                  <a:lnTo>
                    <a:pt x="5251" y="152698"/>
                  </a:lnTo>
                  <a:lnTo>
                    <a:pt x="20198" y="111090"/>
                  </a:lnTo>
                  <a:lnTo>
                    <a:pt x="43628" y="74329"/>
                  </a:lnTo>
                  <a:lnTo>
                    <a:pt x="74329" y="43628"/>
                  </a:lnTo>
                  <a:lnTo>
                    <a:pt x="111090" y="20198"/>
                  </a:lnTo>
                  <a:lnTo>
                    <a:pt x="152698" y="5251"/>
                  </a:lnTo>
                  <a:lnTo>
                    <a:pt x="197941" y="0"/>
                  </a:lnTo>
                  <a:lnTo>
                    <a:pt x="2404994" y="0"/>
                  </a:lnTo>
                  <a:lnTo>
                    <a:pt x="2450237" y="5251"/>
                  </a:lnTo>
                  <a:lnTo>
                    <a:pt x="2491845" y="20198"/>
                  </a:lnTo>
                  <a:lnTo>
                    <a:pt x="2528606" y="43628"/>
                  </a:lnTo>
                  <a:lnTo>
                    <a:pt x="2559307" y="74329"/>
                  </a:lnTo>
                  <a:lnTo>
                    <a:pt x="2582737" y="111090"/>
                  </a:lnTo>
                  <a:lnTo>
                    <a:pt x="2597684" y="152698"/>
                  </a:lnTo>
                  <a:lnTo>
                    <a:pt x="2602936" y="197941"/>
                  </a:lnTo>
                  <a:lnTo>
                    <a:pt x="2602936" y="598159"/>
                  </a:lnTo>
                  <a:lnTo>
                    <a:pt x="2597684" y="643402"/>
                  </a:lnTo>
                  <a:lnTo>
                    <a:pt x="2582737" y="685010"/>
                  </a:lnTo>
                  <a:lnTo>
                    <a:pt x="2559307" y="721771"/>
                  </a:lnTo>
                  <a:lnTo>
                    <a:pt x="2528606" y="752472"/>
                  </a:lnTo>
                  <a:lnTo>
                    <a:pt x="2491845" y="775902"/>
                  </a:lnTo>
                  <a:lnTo>
                    <a:pt x="2450237" y="790849"/>
                  </a:lnTo>
                  <a:lnTo>
                    <a:pt x="2404994" y="796101"/>
                  </a:lnTo>
                  <a:close/>
                </a:path>
              </a:pathLst>
            </a:custGeom>
            <a:ln w="10470">
              <a:solidFill>
                <a:srgbClr val="C91C2E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2" name="object 72"/>
            <p:cNvSpPr/>
            <p:nvPr/>
          </p:nvSpPr>
          <p:spPr>
            <a:xfrm>
              <a:off x="14726560" y="6076447"/>
              <a:ext cx="3427095" cy="323215"/>
            </a:xfrm>
            <a:custGeom>
              <a:avLst/>
              <a:gdLst/>
              <a:ahLst/>
              <a:cxnLst/>
              <a:rect l="l" t="t" r="r" b="b"/>
              <a:pathLst>
                <a:path w="3427094" h="323214">
                  <a:moveTo>
                    <a:pt x="3322139" y="0"/>
                  </a:moveTo>
                  <a:lnTo>
                    <a:pt x="104708" y="0"/>
                  </a:lnTo>
                  <a:lnTo>
                    <a:pt x="64052" y="8262"/>
                  </a:lnTo>
                  <a:lnTo>
                    <a:pt x="30758" y="30758"/>
                  </a:lnTo>
                  <a:lnTo>
                    <a:pt x="8262" y="64052"/>
                  </a:lnTo>
                  <a:lnTo>
                    <a:pt x="0" y="104708"/>
                  </a:lnTo>
                  <a:lnTo>
                    <a:pt x="0" y="218045"/>
                  </a:lnTo>
                  <a:lnTo>
                    <a:pt x="8262" y="258702"/>
                  </a:lnTo>
                  <a:lnTo>
                    <a:pt x="30758" y="291996"/>
                  </a:lnTo>
                  <a:lnTo>
                    <a:pt x="64052" y="314492"/>
                  </a:lnTo>
                  <a:lnTo>
                    <a:pt x="104708" y="322754"/>
                  </a:lnTo>
                  <a:lnTo>
                    <a:pt x="3322139" y="322754"/>
                  </a:lnTo>
                  <a:lnTo>
                    <a:pt x="3362796" y="314492"/>
                  </a:lnTo>
                  <a:lnTo>
                    <a:pt x="3396090" y="291996"/>
                  </a:lnTo>
                  <a:lnTo>
                    <a:pt x="3418586" y="258702"/>
                  </a:lnTo>
                  <a:lnTo>
                    <a:pt x="3426848" y="218045"/>
                  </a:lnTo>
                  <a:lnTo>
                    <a:pt x="3426848" y="104708"/>
                  </a:lnTo>
                  <a:lnTo>
                    <a:pt x="3418586" y="64052"/>
                  </a:lnTo>
                  <a:lnTo>
                    <a:pt x="3396090" y="30758"/>
                  </a:lnTo>
                  <a:lnTo>
                    <a:pt x="3362796" y="8262"/>
                  </a:lnTo>
                  <a:lnTo>
                    <a:pt x="3322139" y="0"/>
                  </a:lnTo>
                  <a:close/>
                </a:path>
              </a:pathLst>
            </a:custGeom>
            <a:solidFill>
              <a:srgbClr val="FD8D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3" name="object 73"/>
            <p:cNvSpPr/>
            <p:nvPr/>
          </p:nvSpPr>
          <p:spPr>
            <a:xfrm>
              <a:off x="14726560" y="6489376"/>
              <a:ext cx="3427095" cy="650875"/>
            </a:xfrm>
            <a:custGeom>
              <a:avLst/>
              <a:gdLst/>
              <a:ahLst/>
              <a:cxnLst/>
              <a:rect l="l" t="t" r="r" b="b"/>
              <a:pathLst>
                <a:path w="3427094" h="650875">
                  <a:moveTo>
                    <a:pt x="3322139" y="0"/>
                  </a:moveTo>
                  <a:lnTo>
                    <a:pt x="104708" y="0"/>
                  </a:lnTo>
                  <a:lnTo>
                    <a:pt x="64052" y="8262"/>
                  </a:lnTo>
                  <a:lnTo>
                    <a:pt x="30758" y="30758"/>
                  </a:lnTo>
                  <a:lnTo>
                    <a:pt x="8262" y="64052"/>
                  </a:lnTo>
                  <a:lnTo>
                    <a:pt x="0" y="104708"/>
                  </a:lnTo>
                  <a:lnTo>
                    <a:pt x="0" y="545543"/>
                  </a:lnTo>
                  <a:lnTo>
                    <a:pt x="8262" y="586200"/>
                  </a:lnTo>
                  <a:lnTo>
                    <a:pt x="30758" y="619494"/>
                  </a:lnTo>
                  <a:lnTo>
                    <a:pt x="64052" y="641990"/>
                  </a:lnTo>
                  <a:lnTo>
                    <a:pt x="104708" y="650252"/>
                  </a:lnTo>
                  <a:lnTo>
                    <a:pt x="3322139" y="650252"/>
                  </a:lnTo>
                  <a:lnTo>
                    <a:pt x="3362796" y="641990"/>
                  </a:lnTo>
                  <a:lnTo>
                    <a:pt x="3396090" y="619494"/>
                  </a:lnTo>
                  <a:lnTo>
                    <a:pt x="3418586" y="586200"/>
                  </a:lnTo>
                  <a:lnTo>
                    <a:pt x="3426848" y="545543"/>
                  </a:lnTo>
                  <a:lnTo>
                    <a:pt x="3426848" y="104708"/>
                  </a:lnTo>
                  <a:lnTo>
                    <a:pt x="3418586" y="64052"/>
                  </a:lnTo>
                  <a:lnTo>
                    <a:pt x="3396090" y="30758"/>
                  </a:lnTo>
                  <a:lnTo>
                    <a:pt x="3362796" y="8262"/>
                  </a:lnTo>
                  <a:lnTo>
                    <a:pt x="3322139" y="0"/>
                  </a:lnTo>
                  <a:close/>
                </a:path>
              </a:pathLst>
            </a:custGeom>
            <a:solidFill>
              <a:srgbClr val="FFC0C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4" name="object 74"/>
            <p:cNvSpPr/>
            <p:nvPr/>
          </p:nvSpPr>
          <p:spPr>
            <a:xfrm>
              <a:off x="14726559" y="7229803"/>
              <a:ext cx="3427095" cy="1108710"/>
            </a:xfrm>
            <a:custGeom>
              <a:avLst/>
              <a:gdLst/>
              <a:ahLst/>
              <a:cxnLst/>
              <a:rect l="l" t="t" r="r" b="b"/>
              <a:pathLst>
                <a:path w="3427094" h="1108709">
                  <a:moveTo>
                    <a:pt x="3322139" y="0"/>
                  </a:moveTo>
                  <a:lnTo>
                    <a:pt x="104708" y="0"/>
                  </a:lnTo>
                  <a:lnTo>
                    <a:pt x="64052" y="8262"/>
                  </a:lnTo>
                  <a:lnTo>
                    <a:pt x="30758" y="30758"/>
                  </a:lnTo>
                  <a:lnTo>
                    <a:pt x="8262" y="64052"/>
                  </a:lnTo>
                  <a:lnTo>
                    <a:pt x="0" y="104708"/>
                  </a:lnTo>
                  <a:lnTo>
                    <a:pt x="0" y="917940"/>
                  </a:lnTo>
                  <a:lnTo>
                    <a:pt x="5049" y="961443"/>
                  </a:lnTo>
                  <a:lnTo>
                    <a:pt x="19421" y="1001450"/>
                  </a:lnTo>
                  <a:lnTo>
                    <a:pt x="41951" y="1036797"/>
                  </a:lnTo>
                  <a:lnTo>
                    <a:pt x="71472" y="1066318"/>
                  </a:lnTo>
                  <a:lnTo>
                    <a:pt x="106819" y="1088847"/>
                  </a:lnTo>
                  <a:lnTo>
                    <a:pt x="146826" y="1103220"/>
                  </a:lnTo>
                  <a:lnTo>
                    <a:pt x="190329" y="1108269"/>
                  </a:lnTo>
                  <a:lnTo>
                    <a:pt x="3236519" y="1108269"/>
                  </a:lnTo>
                  <a:lnTo>
                    <a:pt x="3280025" y="1103220"/>
                  </a:lnTo>
                  <a:lnTo>
                    <a:pt x="3320034" y="1088847"/>
                  </a:lnTo>
                  <a:lnTo>
                    <a:pt x="3355380" y="1066318"/>
                  </a:lnTo>
                  <a:lnTo>
                    <a:pt x="3384900" y="1036797"/>
                  </a:lnTo>
                  <a:lnTo>
                    <a:pt x="3407428" y="1001450"/>
                  </a:lnTo>
                  <a:lnTo>
                    <a:pt x="3421799" y="961443"/>
                  </a:lnTo>
                  <a:lnTo>
                    <a:pt x="3426848" y="917940"/>
                  </a:lnTo>
                  <a:lnTo>
                    <a:pt x="3426848" y="104708"/>
                  </a:lnTo>
                  <a:lnTo>
                    <a:pt x="3418586" y="64052"/>
                  </a:lnTo>
                  <a:lnTo>
                    <a:pt x="3396090" y="30758"/>
                  </a:lnTo>
                  <a:lnTo>
                    <a:pt x="3362796" y="8262"/>
                  </a:lnTo>
                  <a:lnTo>
                    <a:pt x="3322139" y="0"/>
                  </a:lnTo>
                  <a:close/>
                </a:path>
              </a:pathLst>
            </a:custGeom>
            <a:solidFill>
              <a:srgbClr val="FDE7E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5" name="object 75"/>
            <p:cNvSpPr/>
            <p:nvPr/>
          </p:nvSpPr>
          <p:spPr>
            <a:xfrm>
              <a:off x="15126806" y="5647238"/>
              <a:ext cx="2626360" cy="2233295"/>
            </a:xfrm>
            <a:custGeom>
              <a:avLst/>
              <a:gdLst/>
              <a:ahLst/>
              <a:cxnLst/>
              <a:rect l="l" t="t" r="r" b="b"/>
              <a:pathLst>
                <a:path w="2626359" h="2233295">
                  <a:moveTo>
                    <a:pt x="105397" y="1899691"/>
                  </a:moveTo>
                  <a:lnTo>
                    <a:pt x="77889" y="1899691"/>
                  </a:lnTo>
                  <a:lnTo>
                    <a:pt x="0" y="2022957"/>
                  </a:lnTo>
                  <a:lnTo>
                    <a:pt x="0" y="2050478"/>
                  </a:lnTo>
                  <a:lnTo>
                    <a:pt x="105397" y="2050478"/>
                  </a:lnTo>
                  <a:lnTo>
                    <a:pt x="105397" y="1899691"/>
                  </a:lnTo>
                  <a:close/>
                </a:path>
                <a:path w="2626359" h="2233295">
                  <a:moveTo>
                    <a:pt x="227139" y="2151659"/>
                  </a:moveTo>
                  <a:lnTo>
                    <a:pt x="107378" y="2151659"/>
                  </a:lnTo>
                  <a:lnTo>
                    <a:pt x="107378" y="2232685"/>
                  </a:lnTo>
                  <a:lnTo>
                    <a:pt x="227139" y="2232685"/>
                  </a:lnTo>
                  <a:lnTo>
                    <a:pt x="227139" y="2151659"/>
                  </a:lnTo>
                  <a:close/>
                </a:path>
                <a:path w="2626359" h="2233295">
                  <a:moveTo>
                    <a:pt x="304533" y="1730146"/>
                  </a:moveTo>
                  <a:lnTo>
                    <a:pt x="209245" y="1730146"/>
                  </a:lnTo>
                  <a:lnTo>
                    <a:pt x="154800" y="1815642"/>
                  </a:lnTo>
                  <a:lnTo>
                    <a:pt x="154800" y="1877136"/>
                  </a:lnTo>
                  <a:lnTo>
                    <a:pt x="304533" y="1877136"/>
                  </a:lnTo>
                  <a:lnTo>
                    <a:pt x="304533" y="1730146"/>
                  </a:lnTo>
                  <a:close/>
                </a:path>
                <a:path w="2626359" h="2233295">
                  <a:moveTo>
                    <a:pt x="440791" y="2024341"/>
                  </a:moveTo>
                  <a:lnTo>
                    <a:pt x="312851" y="2024341"/>
                  </a:lnTo>
                  <a:lnTo>
                    <a:pt x="312851" y="2149945"/>
                  </a:lnTo>
                  <a:lnTo>
                    <a:pt x="440791" y="2149945"/>
                  </a:lnTo>
                  <a:lnTo>
                    <a:pt x="440791" y="2024341"/>
                  </a:lnTo>
                  <a:close/>
                </a:path>
                <a:path w="2626359" h="2233295">
                  <a:moveTo>
                    <a:pt x="556958" y="1230223"/>
                  </a:moveTo>
                  <a:lnTo>
                    <a:pt x="504317" y="1230223"/>
                  </a:lnTo>
                  <a:lnTo>
                    <a:pt x="393446" y="1404340"/>
                  </a:lnTo>
                  <a:lnTo>
                    <a:pt x="393446" y="1431213"/>
                  </a:lnTo>
                  <a:lnTo>
                    <a:pt x="556958" y="1431213"/>
                  </a:lnTo>
                  <a:lnTo>
                    <a:pt x="556958" y="1230223"/>
                  </a:lnTo>
                  <a:close/>
                </a:path>
                <a:path w="2626359" h="2233295">
                  <a:moveTo>
                    <a:pt x="578129" y="1526997"/>
                  </a:moveTo>
                  <a:lnTo>
                    <a:pt x="331787" y="1526997"/>
                  </a:lnTo>
                  <a:lnTo>
                    <a:pt x="331787" y="1768830"/>
                  </a:lnTo>
                  <a:lnTo>
                    <a:pt x="578129" y="1768830"/>
                  </a:lnTo>
                  <a:lnTo>
                    <a:pt x="578129" y="1526997"/>
                  </a:lnTo>
                  <a:close/>
                </a:path>
                <a:path w="2626359" h="2233295">
                  <a:moveTo>
                    <a:pt x="646252" y="2151659"/>
                  </a:moveTo>
                  <a:lnTo>
                    <a:pt x="526491" y="2151659"/>
                  </a:lnTo>
                  <a:lnTo>
                    <a:pt x="526491" y="2232685"/>
                  </a:lnTo>
                  <a:lnTo>
                    <a:pt x="646252" y="2232685"/>
                  </a:lnTo>
                  <a:lnTo>
                    <a:pt x="646252" y="2151659"/>
                  </a:lnTo>
                  <a:close/>
                </a:path>
                <a:path w="2626359" h="2233295">
                  <a:moveTo>
                    <a:pt x="664641" y="1860867"/>
                  </a:moveTo>
                  <a:lnTo>
                    <a:pt x="508101" y="1860867"/>
                  </a:lnTo>
                  <a:lnTo>
                    <a:pt x="508101" y="2014512"/>
                  </a:lnTo>
                  <a:lnTo>
                    <a:pt x="664641" y="2014512"/>
                  </a:lnTo>
                  <a:lnTo>
                    <a:pt x="664641" y="1860867"/>
                  </a:lnTo>
                  <a:close/>
                </a:path>
                <a:path w="2626359" h="2233295">
                  <a:moveTo>
                    <a:pt x="779348" y="1408506"/>
                  </a:moveTo>
                  <a:lnTo>
                    <a:pt x="614641" y="1408506"/>
                  </a:lnTo>
                  <a:lnTo>
                    <a:pt x="614641" y="1570151"/>
                  </a:lnTo>
                  <a:lnTo>
                    <a:pt x="779348" y="1570151"/>
                  </a:lnTo>
                  <a:lnTo>
                    <a:pt x="779348" y="1408506"/>
                  </a:lnTo>
                  <a:close/>
                </a:path>
                <a:path w="2626359" h="2233295">
                  <a:moveTo>
                    <a:pt x="805180" y="801814"/>
                  </a:moveTo>
                  <a:lnTo>
                    <a:pt x="777684" y="801814"/>
                  </a:lnTo>
                  <a:lnTo>
                    <a:pt x="698982" y="925499"/>
                  </a:lnTo>
                  <a:lnTo>
                    <a:pt x="698982" y="953008"/>
                  </a:lnTo>
                  <a:lnTo>
                    <a:pt x="805180" y="953008"/>
                  </a:lnTo>
                  <a:lnTo>
                    <a:pt x="805180" y="801814"/>
                  </a:lnTo>
                  <a:close/>
                </a:path>
                <a:path w="2626359" h="2233295">
                  <a:moveTo>
                    <a:pt x="851839" y="1702727"/>
                  </a:moveTo>
                  <a:lnTo>
                    <a:pt x="677595" y="1702727"/>
                  </a:lnTo>
                  <a:lnTo>
                    <a:pt x="677595" y="1873732"/>
                  </a:lnTo>
                  <a:lnTo>
                    <a:pt x="851839" y="1873732"/>
                  </a:lnTo>
                  <a:lnTo>
                    <a:pt x="851839" y="1702727"/>
                  </a:lnTo>
                  <a:close/>
                </a:path>
                <a:path w="2626359" h="2233295">
                  <a:moveTo>
                    <a:pt x="891806" y="1069606"/>
                  </a:moveTo>
                  <a:lnTo>
                    <a:pt x="753656" y="1069606"/>
                  </a:lnTo>
                  <a:lnTo>
                    <a:pt x="753656" y="1084846"/>
                  </a:lnTo>
                  <a:lnTo>
                    <a:pt x="753656" y="1171206"/>
                  </a:lnTo>
                  <a:lnTo>
                    <a:pt x="753656" y="1186446"/>
                  </a:lnTo>
                  <a:lnTo>
                    <a:pt x="753656" y="1285506"/>
                  </a:lnTo>
                  <a:lnTo>
                    <a:pt x="753656" y="1300746"/>
                  </a:lnTo>
                  <a:lnTo>
                    <a:pt x="891184" y="1300746"/>
                  </a:lnTo>
                  <a:lnTo>
                    <a:pt x="891184" y="1285506"/>
                  </a:lnTo>
                  <a:lnTo>
                    <a:pt x="793711" y="1285506"/>
                  </a:lnTo>
                  <a:lnTo>
                    <a:pt x="793711" y="1186446"/>
                  </a:lnTo>
                  <a:lnTo>
                    <a:pt x="857961" y="1186446"/>
                  </a:lnTo>
                  <a:lnTo>
                    <a:pt x="857961" y="1171206"/>
                  </a:lnTo>
                  <a:lnTo>
                    <a:pt x="793711" y="1171206"/>
                  </a:lnTo>
                  <a:lnTo>
                    <a:pt x="793711" y="1084846"/>
                  </a:lnTo>
                  <a:lnTo>
                    <a:pt x="891806" y="1084846"/>
                  </a:lnTo>
                  <a:lnTo>
                    <a:pt x="891806" y="1069606"/>
                  </a:lnTo>
                  <a:close/>
                </a:path>
                <a:path w="2626359" h="2233295">
                  <a:moveTo>
                    <a:pt x="901357" y="2076437"/>
                  </a:moveTo>
                  <a:lnTo>
                    <a:pt x="751649" y="2076437"/>
                  </a:lnTo>
                  <a:lnTo>
                    <a:pt x="751649" y="2223414"/>
                  </a:lnTo>
                  <a:lnTo>
                    <a:pt x="901357" y="2223414"/>
                  </a:lnTo>
                  <a:lnTo>
                    <a:pt x="901357" y="2076437"/>
                  </a:lnTo>
                  <a:close/>
                </a:path>
                <a:path w="2626359" h="2233295">
                  <a:moveTo>
                    <a:pt x="1114844" y="2151659"/>
                  </a:moveTo>
                  <a:lnTo>
                    <a:pt x="995070" y="2151659"/>
                  </a:lnTo>
                  <a:lnTo>
                    <a:pt x="995070" y="2232685"/>
                  </a:lnTo>
                  <a:lnTo>
                    <a:pt x="1114844" y="2232685"/>
                  </a:lnTo>
                  <a:lnTo>
                    <a:pt x="1114844" y="2151659"/>
                  </a:lnTo>
                  <a:close/>
                </a:path>
                <a:path w="2626359" h="2233295">
                  <a:moveTo>
                    <a:pt x="1116876" y="1912175"/>
                  </a:moveTo>
                  <a:lnTo>
                    <a:pt x="993038" y="1912175"/>
                  </a:lnTo>
                  <a:lnTo>
                    <a:pt x="993038" y="2033752"/>
                  </a:lnTo>
                  <a:lnTo>
                    <a:pt x="1116876" y="2033752"/>
                  </a:lnTo>
                  <a:lnTo>
                    <a:pt x="1116876" y="1912175"/>
                  </a:lnTo>
                  <a:close/>
                </a:path>
                <a:path w="2626359" h="2233295">
                  <a:moveTo>
                    <a:pt x="1134097" y="1512531"/>
                  </a:moveTo>
                  <a:lnTo>
                    <a:pt x="876846" y="1512531"/>
                  </a:lnTo>
                  <a:lnTo>
                    <a:pt x="876846" y="1765046"/>
                  </a:lnTo>
                  <a:lnTo>
                    <a:pt x="1134097" y="1765046"/>
                  </a:lnTo>
                  <a:lnTo>
                    <a:pt x="1134097" y="1512531"/>
                  </a:lnTo>
                  <a:close/>
                </a:path>
                <a:path w="2626359" h="2233295">
                  <a:moveTo>
                    <a:pt x="1140307" y="576808"/>
                  </a:moveTo>
                  <a:lnTo>
                    <a:pt x="943737" y="576808"/>
                  </a:lnTo>
                  <a:lnTo>
                    <a:pt x="883043" y="672122"/>
                  </a:lnTo>
                  <a:lnTo>
                    <a:pt x="883043" y="829322"/>
                  </a:lnTo>
                  <a:lnTo>
                    <a:pt x="1140307" y="829322"/>
                  </a:lnTo>
                  <a:lnTo>
                    <a:pt x="1140307" y="576808"/>
                  </a:lnTo>
                  <a:close/>
                </a:path>
                <a:path w="2626359" h="2233295">
                  <a:moveTo>
                    <a:pt x="1142720" y="288417"/>
                  </a:moveTo>
                  <a:lnTo>
                    <a:pt x="1104099" y="288417"/>
                  </a:lnTo>
                  <a:lnTo>
                    <a:pt x="1019060" y="421830"/>
                  </a:lnTo>
                  <a:lnTo>
                    <a:pt x="1019060" y="449326"/>
                  </a:lnTo>
                  <a:lnTo>
                    <a:pt x="1142720" y="449326"/>
                  </a:lnTo>
                  <a:lnTo>
                    <a:pt x="1142720" y="288417"/>
                  </a:lnTo>
                  <a:close/>
                </a:path>
                <a:path w="2626359" h="2233295">
                  <a:moveTo>
                    <a:pt x="1183068" y="1069632"/>
                  </a:moveTo>
                  <a:lnTo>
                    <a:pt x="1143330" y="1069632"/>
                  </a:lnTo>
                  <a:lnTo>
                    <a:pt x="1143330" y="1300911"/>
                  </a:lnTo>
                  <a:lnTo>
                    <a:pt x="1183068" y="1300911"/>
                  </a:lnTo>
                  <a:lnTo>
                    <a:pt x="1183068" y="1069632"/>
                  </a:lnTo>
                  <a:close/>
                </a:path>
                <a:path w="2626359" h="2233295">
                  <a:moveTo>
                    <a:pt x="1385811" y="82372"/>
                  </a:moveTo>
                  <a:lnTo>
                    <a:pt x="1333144" y="0"/>
                  </a:lnTo>
                  <a:lnTo>
                    <a:pt x="1305636" y="0"/>
                  </a:lnTo>
                  <a:lnTo>
                    <a:pt x="1252994" y="82372"/>
                  </a:lnTo>
                  <a:lnTo>
                    <a:pt x="1252956" y="123012"/>
                  </a:lnTo>
                  <a:lnTo>
                    <a:pt x="1385811" y="123012"/>
                  </a:lnTo>
                  <a:lnTo>
                    <a:pt x="1385811" y="82372"/>
                  </a:lnTo>
                  <a:close/>
                </a:path>
                <a:path w="2626359" h="2233295">
                  <a:moveTo>
                    <a:pt x="1392313" y="1964232"/>
                  </a:moveTo>
                  <a:lnTo>
                    <a:pt x="1234046" y="1964232"/>
                  </a:lnTo>
                  <a:lnTo>
                    <a:pt x="1234046" y="2119642"/>
                  </a:lnTo>
                  <a:lnTo>
                    <a:pt x="1392313" y="2119642"/>
                  </a:lnTo>
                  <a:lnTo>
                    <a:pt x="1392313" y="1964232"/>
                  </a:lnTo>
                  <a:close/>
                </a:path>
                <a:path w="2626359" h="2233295">
                  <a:moveTo>
                    <a:pt x="1398524" y="222211"/>
                  </a:moveTo>
                  <a:lnTo>
                    <a:pt x="1240231" y="222211"/>
                  </a:lnTo>
                  <a:lnTo>
                    <a:pt x="1240231" y="377609"/>
                  </a:lnTo>
                  <a:lnTo>
                    <a:pt x="1398524" y="377609"/>
                  </a:lnTo>
                  <a:lnTo>
                    <a:pt x="1398524" y="222211"/>
                  </a:lnTo>
                  <a:close/>
                </a:path>
                <a:path w="2626359" h="2233295">
                  <a:moveTo>
                    <a:pt x="1444244" y="1620253"/>
                  </a:moveTo>
                  <a:lnTo>
                    <a:pt x="1182077" y="1620253"/>
                  </a:lnTo>
                  <a:lnTo>
                    <a:pt x="1182077" y="1842058"/>
                  </a:lnTo>
                  <a:lnTo>
                    <a:pt x="1444244" y="1842058"/>
                  </a:lnTo>
                  <a:lnTo>
                    <a:pt x="1444244" y="1620253"/>
                  </a:lnTo>
                  <a:close/>
                </a:path>
                <a:path w="2626359" h="2233295">
                  <a:moveTo>
                    <a:pt x="1450479" y="499795"/>
                  </a:moveTo>
                  <a:lnTo>
                    <a:pt x="1188300" y="499795"/>
                  </a:lnTo>
                  <a:lnTo>
                    <a:pt x="1188300" y="721588"/>
                  </a:lnTo>
                  <a:lnTo>
                    <a:pt x="1450479" y="721588"/>
                  </a:lnTo>
                  <a:lnTo>
                    <a:pt x="1450479" y="499795"/>
                  </a:lnTo>
                  <a:close/>
                </a:path>
                <a:path w="2626359" h="2233295">
                  <a:moveTo>
                    <a:pt x="1619694" y="421830"/>
                  </a:moveTo>
                  <a:lnTo>
                    <a:pt x="1534655" y="288417"/>
                  </a:lnTo>
                  <a:lnTo>
                    <a:pt x="1496047" y="288417"/>
                  </a:lnTo>
                  <a:lnTo>
                    <a:pt x="1496047" y="449326"/>
                  </a:lnTo>
                  <a:lnTo>
                    <a:pt x="1619694" y="449326"/>
                  </a:lnTo>
                  <a:lnTo>
                    <a:pt x="1619694" y="421830"/>
                  </a:lnTo>
                  <a:close/>
                </a:path>
                <a:path w="2626359" h="2233295">
                  <a:moveTo>
                    <a:pt x="1631302" y="2151659"/>
                  </a:moveTo>
                  <a:lnTo>
                    <a:pt x="1511528" y="2151659"/>
                  </a:lnTo>
                  <a:lnTo>
                    <a:pt x="1511528" y="2232685"/>
                  </a:lnTo>
                  <a:lnTo>
                    <a:pt x="1631302" y="2232685"/>
                  </a:lnTo>
                  <a:lnTo>
                    <a:pt x="1631302" y="2151659"/>
                  </a:lnTo>
                  <a:close/>
                </a:path>
                <a:path w="2626359" h="2233295">
                  <a:moveTo>
                    <a:pt x="1633347" y="1912175"/>
                  </a:moveTo>
                  <a:lnTo>
                    <a:pt x="1509496" y="1912175"/>
                  </a:lnTo>
                  <a:lnTo>
                    <a:pt x="1509496" y="2033752"/>
                  </a:lnTo>
                  <a:lnTo>
                    <a:pt x="1633347" y="2033752"/>
                  </a:lnTo>
                  <a:lnTo>
                    <a:pt x="1633347" y="1912175"/>
                  </a:lnTo>
                  <a:close/>
                </a:path>
                <a:path w="2626359" h="2233295">
                  <a:moveTo>
                    <a:pt x="1639519" y="1069606"/>
                  </a:moveTo>
                  <a:lnTo>
                    <a:pt x="1501381" y="1069606"/>
                  </a:lnTo>
                  <a:lnTo>
                    <a:pt x="1501381" y="1084846"/>
                  </a:lnTo>
                  <a:lnTo>
                    <a:pt x="1501381" y="1171206"/>
                  </a:lnTo>
                  <a:lnTo>
                    <a:pt x="1501381" y="1186446"/>
                  </a:lnTo>
                  <a:lnTo>
                    <a:pt x="1501381" y="1285506"/>
                  </a:lnTo>
                  <a:lnTo>
                    <a:pt x="1501381" y="1300746"/>
                  </a:lnTo>
                  <a:lnTo>
                    <a:pt x="1638896" y="1300746"/>
                  </a:lnTo>
                  <a:lnTo>
                    <a:pt x="1638896" y="1285506"/>
                  </a:lnTo>
                  <a:lnTo>
                    <a:pt x="1541424" y="1285506"/>
                  </a:lnTo>
                  <a:lnTo>
                    <a:pt x="1541424" y="1186446"/>
                  </a:lnTo>
                  <a:lnTo>
                    <a:pt x="1605673" y="1186446"/>
                  </a:lnTo>
                  <a:lnTo>
                    <a:pt x="1605673" y="1171206"/>
                  </a:lnTo>
                  <a:lnTo>
                    <a:pt x="1541424" y="1171206"/>
                  </a:lnTo>
                  <a:lnTo>
                    <a:pt x="1541424" y="1084846"/>
                  </a:lnTo>
                  <a:lnTo>
                    <a:pt x="1639519" y="1084846"/>
                  </a:lnTo>
                  <a:lnTo>
                    <a:pt x="1639519" y="1069606"/>
                  </a:lnTo>
                  <a:close/>
                </a:path>
                <a:path w="2626359" h="2233295">
                  <a:moveTo>
                    <a:pt x="1749513" y="1512531"/>
                  </a:moveTo>
                  <a:lnTo>
                    <a:pt x="1492250" y="1512531"/>
                  </a:lnTo>
                  <a:lnTo>
                    <a:pt x="1492250" y="1765046"/>
                  </a:lnTo>
                  <a:lnTo>
                    <a:pt x="1749513" y="1765046"/>
                  </a:lnTo>
                  <a:lnTo>
                    <a:pt x="1749513" y="1512531"/>
                  </a:lnTo>
                  <a:close/>
                </a:path>
                <a:path w="2626359" h="2233295">
                  <a:moveTo>
                    <a:pt x="1755711" y="672045"/>
                  </a:moveTo>
                  <a:lnTo>
                    <a:pt x="1695056" y="576808"/>
                  </a:lnTo>
                  <a:lnTo>
                    <a:pt x="1498460" y="576808"/>
                  </a:lnTo>
                  <a:lnTo>
                    <a:pt x="1498460" y="829322"/>
                  </a:lnTo>
                  <a:lnTo>
                    <a:pt x="1755711" y="829322"/>
                  </a:lnTo>
                  <a:lnTo>
                    <a:pt x="1755711" y="672045"/>
                  </a:lnTo>
                  <a:close/>
                </a:path>
                <a:path w="2626359" h="2233295">
                  <a:moveTo>
                    <a:pt x="1874710" y="2076437"/>
                  </a:moveTo>
                  <a:lnTo>
                    <a:pt x="1724977" y="2076437"/>
                  </a:lnTo>
                  <a:lnTo>
                    <a:pt x="1724977" y="2223414"/>
                  </a:lnTo>
                  <a:lnTo>
                    <a:pt x="1874710" y="2223414"/>
                  </a:lnTo>
                  <a:lnTo>
                    <a:pt x="1874710" y="2076437"/>
                  </a:lnTo>
                  <a:close/>
                </a:path>
                <a:path w="2626359" h="2233295">
                  <a:moveTo>
                    <a:pt x="1939747" y="925499"/>
                  </a:moveTo>
                  <a:lnTo>
                    <a:pt x="1861045" y="801814"/>
                  </a:lnTo>
                  <a:lnTo>
                    <a:pt x="1833537" y="801814"/>
                  </a:lnTo>
                  <a:lnTo>
                    <a:pt x="1833537" y="953008"/>
                  </a:lnTo>
                  <a:lnTo>
                    <a:pt x="1939747" y="953008"/>
                  </a:lnTo>
                  <a:lnTo>
                    <a:pt x="1939747" y="925499"/>
                  </a:lnTo>
                  <a:close/>
                </a:path>
                <a:path w="2626359" h="2233295">
                  <a:moveTo>
                    <a:pt x="1948751" y="1702727"/>
                  </a:moveTo>
                  <a:lnTo>
                    <a:pt x="1774520" y="1702727"/>
                  </a:lnTo>
                  <a:lnTo>
                    <a:pt x="1774520" y="1873732"/>
                  </a:lnTo>
                  <a:lnTo>
                    <a:pt x="1948751" y="1873732"/>
                  </a:lnTo>
                  <a:lnTo>
                    <a:pt x="1948751" y="1702727"/>
                  </a:lnTo>
                  <a:close/>
                </a:path>
                <a:path w="2626359" h="2233295">
                  <a:moveTo>
                    <a:pt x="2011705" y="1408506"/>
                  </a:moveTo>
                  <a:lnTo>
                    <a:pt x="1847037" y="1408506"/>
                  </a:lnTo>
                  <a:lnTo>
                    <a:pt x="1847037" y="1570151"/>
                  </a:lnTo>
                  <a:lnTo>
                    <a:pt x="2011705" y="1570151"/>
                  </a:lnTo>
                  <a:lnTo>
                    <a:pt x="2011705" y="1408506"/>
                  </a:lnTo>
                  <a:close/>
                </a:path>
                <a:path w="2626359" h="2233295">
                  <a:moveTo>
                    <a:pt x="2099868" y="2151659"/>
                  </a:moveTo>
                  <a:lnTo>
                    <a:pt x="1980095" y="2151659"/>
                  </a:lnTo>
                  <a:lnTo>
                    <a:pt x="1980095" y="2232685"/>
                  </a:lnTo>
                  <a:lnTo>
                    <a:pt x="2099868" y="2232685"/>
                  </a:lnTo>
                  <a:lnTo>
                    <a:pt x="2099868" y="2151659"/>
                  </a:lnTo>
                  <a:close/>
                </a:path>
                <a:path w="2626359" h="2233295">
                  <a:moveTo>
                    <a:pt x="2118245" y="1860867"/>
                  </a:moveTo>
                  <a:lnTo>
                    <a:pt x="1961718" y="1860867"/>
                  </a:lnTo>
                  <a:lnTo>
                    <a:pt x="1961718" y="2014512"/>
                  </a:lnTo>
                  <a:lnTo>
                    <a:pt x="2118245" y="2014512"/>
                  </a:lnTo>
                  <a:lnTo>
                    <a:pt x="2118245" y="1860867"/>
                  </a:lnTo>
                  <a:close/>
                </a:path>
                <a:path w="2626359" h="2233295">
                  <a:moveTo>
                    <a:pt x="2226665" y="1404340"/>
                  </a:moveTo>
                  <a:lnTo>
                    <a:pt x="2115794" y="1230223"/>
                  </a:lnTo>
                  <a:lnTo>
                    <a:pt x="2063153" y="1230223"/>
                  </a:lnTo>
                  <a:lnTo>
                    <a:pt x="2063153" y="1431213"/>
                  </a:lnTo>
                  <a:lnTo>
                    <a:pt x="2226665" y="1431213"/>
                  </a:lnTo>
                  <a:lnTo>
                    <a:pt x="2226665" y="1404340"/>
                  </a:lnTo>
                  <a:close/>
                </a:path>
                <a:path w="2626359" h="2233295">
                  <a:moveTo>
                    <a:pt x="2294572" y="1526997"/>
                  </a:moveTo>
                  <a:lnTo>
                    <a:pt x="2048230" y="1526997"/>
                  </a:lnTo>
                  <a:lnTo>
                    <a:pt x="2048230" y="1768830"/>
                  </a:lnTo>
                  <a:lnTo>
                    <a:pt x="2294572" y="1768830"/>
                  </a:lnTo>
                  <a:lnTo>
                    <a:pt x="2294572" y="1526997"/>
                  </a:lnTo>
                  <a:close/>
                </a:path>
                <a:path w="2626359" h="2233295">
                  <a:moveTo>
                    <a:pt x="2313482" y="2024341"/>
                  </a:moveTo>
                  <a:lnTo>
                    <a:pt x="2185568" y="2024341"/>
                  </a:lnTo>
                  <a:lnTo>
                    <a:pt x="2185568" y="2149945"/>
                  </a:lnTo>
                  <a:lnTo>
                    <a:pt x="2313482" y="2149945"/>
                  </a:lnTo>
                  <a:lnTo>
                    <a:pt x="2313482" y="2024341"/>
                  </a:lnTo>
                  <a:close/>
                </a:path>
                <a:path w="2626359" h="2233295">
                  <a:moveTo>
                    <a:pt x="2471559" y="1796110"/>
                  </a:moveTo>
                  <a:lnTo>
                    <a:pt x="2429548" y="1730146"/>
                  </a:lnTo>
                  <a:lnTo>
                    <a:pt x="2321814" y="1730146"/>
                  </a:lnTo>
                  <a:lnTo>
                    <a:pt x="2321814" y="1877136"/>
                  </a:lnTo>
                  <a:lnTo>
                    <a:pt x="2471559" y="1877136"/>
                  </a:lnTo>
                  <a:lnTo>
                    <a:pt x="2471559" y="1796110"/>
                  </a:lnTo>
                  <a:close/>
                </a:path>
                <a:path w="2626359" h="2233295">
                  <a:moveTo>
                    <a:pt x="2518981" y="2151659"/>
                  </a:moveTo>
                  <a:lnTo>
                    <a:pt x="2399195" y="2151659"/>
                  </a:lnTo>
                  <a:lnTo>
                    <a:pt x="2399195" y="2232685"/>
                  </a:lnTo>
                  <a:lnTo>
                    <a:pt x="2518981" y="2232685"/>
                  </a:lnTo>
                  <a:lnTo>
                    <a:pt x="2518981" y="2151659"/>
                  </a:lnTo>
                  <a:close/>
                </a:path>
                <a:path w="2626359" h="2233295">
                  <a:moveTo>
                    <a:pt x="2626347" y="2022957"/>
                  </a:moveTo>
                  <a:lnTo>
                    <a:pt x="2548471" y="1899691"/>
                  </a:lnTo>
                  <a:lnTo>
                    <a:pt x="2520950" y="1899691"/>
                  </a:lnTo>
                  <a:lnTo>
                    <a:pt x="2520950" y="2050478"/>
                  </a:lnTo>
                  <a:lnTo>
                    <a:pt x="2626347" y="2050478"/>
                  </a:lnTo>
                  <a:lnTo>
                    <a:pt x="2626347" y="202295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6" name="object 76"/>
            <p:cNvSpPr/>
            <p:nvPr/>
          </p:nvSpPr>
          <p:spPr>
            <a:xfrm>
              <a:off x="12945718" y="1044170"/>
              <a:ext cx="5041900" cy="557530"/>
            </a:xfrm>
            <a:custGeom>
              <a:avLst/>
              <a:gdLst/>
              <a:ahLst/>
              <a:cxnLst/>
              <a:rect l="l" t="t" r="r" b="b"/>
              <a:pathLst>
                <a:path w="5041900" h="557530">
                  <a:moveTo>
                    <a:pt x="0" y="0"/>
                  </a:moveTo>
                  <a:lnTo>
                    <a:pt x="4673669" y="0"/>
                  </a:lnTo>
                  <a:lnTo>
                    <a:pt x="5041804" y="556967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6234623" y="485562"/>
            <a:ext cx="4821897" cy="708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2" dirty="0">
                <a:solidFill>
                  <a:srgbClr val="C00000"/>
                </a:solidFill>
              </a:rPr>
              <a:t>3 ФАЗЫ – </a:t>
            </a:r>
            <a:r>
              <a:rPr lang="ru-RU" sz="4002" b="1" dirty="0">
                <a:solidFill>
                  <a:srgbClr val="C00000"/>
                </a:solidFill>
              </a:rPr>
              <a:t>3 ВЕКТОРА</a:t>
            </a:r>
            <a:r>
              <a:rPr lang="ru-RU" sz="4002" dirty="0">
                <a:solidFill>
                  <a:srgbClr val="C00000"/>
                </a:solidFill>
              </a:rPr>
              <a:t>!</a:t>
            </a:r>
          </a:p>
        </p:txBody>
      </p:sp>
      <p:grpSp>
        <p:nvGrpSpPr>
          <p:cNvPr id="77" name="object 17"/>
          <p:cNvGrpSpPr/>
          <p:nvPr/>
        </p:nvGrpSpPr>
        <p:grpSpPr>
          <a:xfrm>
            <a:off x="9294461" y="3899756"/>
            <a:ext cx="1816249" cy="1524819"/>
            <a:chOff x="4817979" y="435002"/>
            <a:chExt cx="1300480" cy="1105535"/>
          </a:xfrm>
        </p:grpSpPr>
        <p:pic>
          <p:nvPicPr>
            <p:cNvPr id="7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1079" y="964358"/>
              <a:ext cx="68385" cy="114488"/>
            </a:xfrm>
            <a:prstGeom prst="rect">
              <a:avLst/>
            </a:prstGeom>
          </p:spPr>
        </p:pic>
        <p:pic>
          <p:nvPicPr>
            <p:cNvPr id="7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2395" y="964514"/>
              <a:ext cx="73296" cy="114488"/>
            </a:xfrm>
            <a:prstGeom prst="rect">
              <a:avLst/>
            </a:prstGeom>
          </p:spPr>
        </p:pic>
        <p:sp>
          <p:nvSpPr>
            <p:cNvPr id="80" name="object 20"/>
            <p:cNvSpPr/>
            <p:nvPr/>
          </p:nvSpPr>
          <p:spPr>
            <a:xfrm>
              <a:off x="5383984" y="964514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64" y="0"/>
                  </a:moveTo>
                  <a:lnTo>
                    <a:pt x="0" y="0"/>
                  </a:lnTo>
                  <a:lnTo>
                    <a:pt x="0" y="114488"/>
                  </a:lnTo>
                  <a:lnTo>
                    <a:pt x="19664" y="114488"/>
                  </a:lnTo>
                  <a:lnTo>
                    <a:pt x="1966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8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3021" y="964513"/>
              <a:ext cx="100803" cy="114488"/>
            </a:xfrm>
            <a:prstGeom prst="rect">
              <a:avLst/>
            </a:prstGeom>
          </p:spPr>
        </p:pic>
        <p:pic>
          <p:nvPicPr>
            <p:cNvPr id="8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1231" y="964358"/>
              <a:ext cx="68374" cy="114488"/>
            </a:xfrm>
            <a:prstGeom prst="rect">
              <a:avLst/>
            </a:prstGeom>
          </p:spPr>
        </p:pic>
        <p:pic>
          <p:nvPicPr>
            <p:cNvPr id="8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4827" y="964514"/>
              <a:ext cx="88060" cy="114488"/>
            </a:xfrm>
            <a:prstGeom prst="rect">
              <a:avLst/>
            </a:prstGeom>
          </p:spPr>
        </p:pic>
        <p:pic>
          <p:nvPicPr>
            <p:cNvPr id="8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7979" y="435002"/>
              <a:ext cx="1300159" cy="110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03019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</TotalTime>
  <Words>1364</Words>
  <Application>Microsoft Office PowerPoint</Application>
  <PresentationFormat>Широкоэкранный</PresentationFormat>
  <Paragraphs>241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Arial</vt:lpstr>
      <vt:lpstr>Bliss Pro</vt:lpstr>
      <vt:lpstr>Calibri</vt:lpstr>
      <vt:lpstr>Calibri Light</vt:lpstr>
      <vt:lpstr>Cambria</vt:lpstr>
      <vt:lpstr>Circe Bold</vt:lpstr>
      <vt:lpstr>Circe Extra Bold</vt:lpstr>
      <vt:lpstr>Circe Light</vt:lpstr>
      <vt:lpstr>Corbel</vt:lpstr>
      <vt:lpstr>Helvetica</vt:lpstr>
      <vt:lpstr>Lucida Sans Unicode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PFC –O2</vt:lpstr>
      <vt:lpstr>3 фазы – 3 эффекта для  3-х слоев кожи</vt:lpstr>
      <vt:lpstr>Презентация PowerPoint</vt:lpstr>
      <vt:lpstr>Противопоказания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Очищающий мусс-кератолитик</vt:lpstr>
      <vt:lpstr>Презентация PowerPoint</vt:lpstr>
      <vt:lpstr>Протокол процедуры PeelArm EPIGEN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Логачева</dc:creator>
  <cp:lastModifiedBy>v.zaletin@mail.ru</cp:lastModifiedBy>
  <cp:revision>174</cp:revision>
  <cp:lastPrinted>2021-07-14T14:14:13Z</cp:lastPrinted>
  <dcterms:modified xsi:type="dcterms:W3CDTF">2021-07-14T16:44:08Z</dcterms:modified>
</cp:coreProperties>
</file>